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Eldhose" userId="991017213509fe63" providerId="LiveId" clId="{2EB9CE1C-E6C4-40C5-91A0-A8CE108080E0}"/>
    <pc:docChg chg="undo custSel modSld">
      <pc:chgData name="Alan Eldhose" userId="991017213509fe63" providerId="LiveId" clId="{2EB9CE1C-E6C4-40C5-91A0-A8CE108080E0}" dt="2025-07-07T14:54:54.981" v="60" actId="14861"/>
      <pc:docMkLst>
        <pc:docMk/>
      </pc:docMkLst>
      <pc:sldChg chg="modTransition">
        <pc:chgData name="Alan Eldhose" userId="991017213509fe63" providerId="LiveId" clId="{2EB9CE1C-E6C4-40C5-91A0-A8CE108080E0}" dt="2025-07-07T14:49:47.569" v="11"/>
        <pc:sldMkLst>
          <pc:docMk/>
          <pc:sldMk cId="84330118" sldId="256"/>
        </pc:sldMkLst>
      </pc:sldChg>
      <pc:sldChg chg="modTransition">
        <pc:chgData name="Alan Eldhose" userId="991017213509fe63" providerId="LiveId" clId="{2EB9CE1C-E6C4-40C5-91A0-A8CE108080E0}" dt="2025-07-07T14:49:54.280" v="12"/>
        <pc:sldMkLst>
          <pc:docMk/>
          <pc:sldMk cId="149629330" sldId="257"/>
        </pc:sldMkLst>
      </pc:sldChg>
      <pc:sldChg chg="modTransition">
        <pc:chgData name="Alan Eldhose" userId="991017213509fe63" providerId="LiveId" clId="{2EB9CE1C-E6C4-40C5-91A0-A8CE108080E0}" dt="2025-07-07T14:50:00.463" v="13"/>
        <pc:sldMkLst>
          <pc:docMk/>
          <pc:sldMk cId="574478627" sldId="258"/>
        </pc:sldMkLst>
      </pc:sldChg>
      <pc:sldChg chg="modSp mod modTransition">
        <pc:chgData name="Alan Eldhose" userId="991017213509fe63" providerId="LiveId" clId="{2EB9CE1C-E6C4-40C5-91A0-A8CE108080E0}" dt="2025-07-07T14:54:54.981" v="60" actId="14861"/>
        <pc:sldMkLst>
          <pc:docMk/>
          <pc:sldMk cId="2212209432" sldId="259"/>
        </pc:sldMkLst>
        <pc:spChg chg="mod">
          <ac:chgData name="Alan Eldhose" userId="991017213509fe63" providerId="LiveId" clId="{2EB9CE1C-E6C4-40C5-91A0-A8CE108080E0}" dt="2025-07-07T14:54:54.981" v="60" actId="14861"/>
          <ac:spMkLst>
            <pc:docMk/>
            <pc:sldMk cId="2212209432" sldId="259"/>
            <ac:spMk id="27" creationId="{023730EF-6338-0194-B924-E743FD63F68F}"/>
          </ac:spMkLst>
        </pc:spChg>
      </pc:sldChg>
      <pc:sldChg chg="modTransition">
        <pc:chgData name="Alan Eldhose" userId="991017213509fe63" providerId="LiveId" clId="{2EB9CE1C-E6C4-40C5-91A0-A8CE108080E0}" dt="2025-07-07T14:50:11.627" v="15"/>
        <pc:sldMkLst>
          <pc:docMk/>
          <pc:sldMk cId="324767152" sldId="260"/>
        </pc:sldMkLst>
      </pc:sldChg>
      <pc:sldChg chg="modTransition">
        <pc:chgData name="Alan Eldhose" userId="991017213509fe63" providerId="LiveId" clId="{2EB9CE1C-E6C4-40C5-91A0-A8CE108080E0}" dt="2025-07-07T14:50:17.625" v="16"/>
        <pc:sldMkLst>
          <pc:docMk/>
          <pc:sldMk cId="3816145185" sldId="261"/>
        </pc:sldMkLst>
      </pc:sldChg>
      <pc:sldChg chg="modTransition">
        <pc:chgData name="Alan Eldhose" userId="991017213509fe63" providerId="LiveId" clId="{2EB9CE1C-E6C4-40C5-91A0-A8CE108080E0}" dt="2025-07-07T14:50:22.404" v="17"/>
        <pc:sldMkLst>
          <pc:docMk/>
          <pc:sldMk cId="3453184572" sldId="262"/>
        </pc:sldMkLst>
      </pc:sldChg>
      <pc:sldChg chg="modSp mod modTransition setBg">
        <pc:chgData name="Alan Eldhose" userId="991017213509fe63" providerId="LiveId" clId="{2EB9CE1C-E6C4-40C5-91A0-A8CE108080E0}" dt="2025-07-07T14:52:07.877" v="25"/>
        <pc:sldMkLst>
          <pc:docMk/>
          <pc:sldMk cId="1272164132" sldId="263"/>
        </pc:sldMkLst>
        <pc:picChg chg="mod">
          <ac:chgData name="Alan Eldhose" userId="991017213509fe63" providerId="LiveId" clId="{2EB9CE1C-E6C4-40C5-91A0-A8CE108080E0}" dt="2025-07-07T14:51:47.135" v="23" actId="692"/>
          <ac:picMkLst>
            <pc:docMk/>
            <pc:sldMk cId="1272164132" sldId="263"/>
            <ac:picMk id="21" creationId="{432AF08A-3403-4DA3-BFA0-0FC11731B687}"/>
          </ac:picMkLst>
        </pc:picChg>
      </pc:sldChg>
      <pc:sldChg chg="modTransition">
        <pc:chgData name="Alan Eldhose" userId="991017213509fe63" providerId="LiveId" clId="{2EB9CE1C-E6C4-40C5-91A0-A8CE108080E0}" dt="2025-07-07T14:50:47.324" v="19"/>
        <pc:sldMkLst>
          <pc:docMk/>
          <pc:sldMk cId="2760611374" sldId="264"/>
        </pc:sldMkLst>
      </pc:sldChg>
      <pc:sldChg chg="modTransition">
        <pc:chgData name="Alan Eldhose" userId="991017213509fe63" providerId="LiveId" clId="{2EB9CE1C-E6C4-40C5-91A0-A8CE108080E0}" dt="2025-07-07T14:50:54.619" v="20"/>
        <pc:sldMkLst>
          <pc:docMk/>
          <pc:sldMk cId="777925579" sldId="26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57414108946142"/>
          <c:y val="0.18048540777315142"/>
          <c:w val="0.46662396052696414"/>
          <c:h val="0.56993101459569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Shareholdings</c:v>
                </c:pt>
              </c:strCache>
            </c:strRef>
          </c:tx>
          <c:explosion val="1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803-4E79-B38B-52C923B0556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803-4E79-B38B-52C923B0556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A3E-466D-8104-7A5F6C0F5D6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803-4E79-B38B-52C923B0556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803-4E79-B38B-52C923B05563}"/>
              </c:ext>
            </c:extLst>
          </c:dPt>
          <c:cat>
            <c:strRef>
              <c:f>Sheet1!$A$2:$A$6</c:f>
              <c:strCache>
                <c:ptCount val="5"/>
                <c:pt idx="0">
                  <c:v>Promoters</c:v>
                </c:pt>
                <c:pt idx="1">
                  <c:v>Mutual Funds</c:v>
                </c:pt>
                <c:pt idx="2">
                  <c:v>FIIs</c:v>
                </c:pt>
                <c:pt idx="3">
                  <c:v>Public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0.49919999999999998</c:v>
                </c:pt>
                <c:pt idx="1">
                  <c:v>2.47E-2</c:v>
                </c:pt>
                <c:pt idx="2">
                  <c:v>0.13800000000000001</c:v>
                </c:pt>
                <c:pt idx="3">
                  <c:v>0.37459999999999999</c:v>
                </c:pt>
                <c:pt idx="4">
                  <c:v>2.4E-2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E-466D-8104-7A5F6C0F5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005339169959425"/>
          <c:y val="0.80501347068905704"/>
          <c:w val="0.87211920412960087"/>
          <c:h val="7.5658781492226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blipFill dpi="0" rotWithShape="1">
      <a:blip xmlns:r="http://schemas.openxmlformats.org/officeDocument/2006/relationships" r:embed="rId3">
        <a:alphaModFix amt="0"/>
      </a:blip>
      <a:srcRect/>
      <a:stretch>
        <a:fillRect/>
      </a:stretch>
    </a:blip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6762-3C1A-2AD4-C4FF-7AB5549B5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BE5E0-FA3E-9C43-B7A5-E2EA03244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52DD9-3087-059B-3F15-E1A4824F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3E97-909F-19A4-682B-377C6A9D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7719-C2E4-0C25-5190-CD084E85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5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F641-0F1A-ACA0-1F8C-4E7C34B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1801E-4382-EF21-60F9-30D29B155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F3BF0-43E8-CB53-9998-54EBF07A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D2EC7-632E-712E-64B1-4D6EB3FD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5853A-66EE-B169-B475-9355D05B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5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3D0F4-8AF4-8649-8834-9048A0A0B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82EB8-80B5-0828-02C4-635BAD2CD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21ED5-FF40-4355-46D0-14B2A5E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8231D-B4F5-5F1C-D7CE-6BC375F5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2C3E7-13E7-E780-90D1-0ADEE878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43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B5CF-4BDB-3342-752C-A5BE42A7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7F85E-AFB3-586C-79F8-10309D6FD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B188D-DF81-1C9F-45AF-DC74655D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3671D-FEF4-B4AE-7BF0-2DB5A6A6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A9F66-07B7-296F-791C-50000EC2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36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BA464-EEDB-B4B4-004B-E8205A71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1C18A-C101-7CD9-7511-FC44F3F89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14441-410A-72B0-EDF2-3C610CEEB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5DD0D-3681-21A0-A009-9DFB941E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CBD5E-121C-CBFE-391C-BEA0F8A0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38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070E-821A-C222-D8C8-BCAD9258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ED2A-FB74-7EBE-9004-C7D22BBA66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79F8C-1576-0161-533F-F2B53746F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CB0C1-13FC-EE91-C170-C9799025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4FBF3-9183-0580-172D-FA8880DD9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7D935-A02A-371A-587A-AAF18618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5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E52C-EB88-F1EF-D007-070DE78E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6E2D0-1781-E290-A9BF-79DB77755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A9C72-8B4A-D3E4-E97E-0C125B5BA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D0855D-CBF0-EA3B-5137-BCD903C19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CCE78-EBD4-9C4E-D349-C732FEB2A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1A918-2D5A-2DE1-20DF-34E848BA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7A58F5-C963-9BA0-331C-04A3893A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5CB5C5-CA69-9AFD-BBAE-7F90E431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228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AB5DC-62E3-E238-28E5-1CEC41BB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C8698-5330-FA86-5C41-BEABF642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98A89-6D8F-64ED-BAA0-7A7C60DC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ACDCC-8420-6FA7-8E4B-BA69BE32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34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94410B-FCCF-6DEE-D8DE-F9C29040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94651-7C15-BF59-EE1B-EC6991A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293C-2F19-2273-A013-DF0698A1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57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76F0-B7E0-D374-0034-9600A63D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C5D5-B7C1-F286-87D2-616550CBA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DBDE1-7C04-9B17-7CE7-3D3789259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956FB-2ACD-2906-2078-1444D8013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20A21-B098-04F5-666C-12C0C1E84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70661-BBCB-7C30-F494-BD5407E7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77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CAAB-6621-7853-D08D-3EAB5305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ED7022-6CDB-F945-C7BE-5B607D0C2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389E3-6065-62EB-A08D-CBE51E84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AE6AA-7E5F-2DD9-CD67-701EC5CE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D5038-6E29-5986-7EDF-05C874786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06A84-F756-146C-0FBE-2E8BF7B9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44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3C220E-EF07-0298-3790-C9BB31774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3E95A-241B-864D-80E3-C2264429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EA7AA-E038-8BF3-EECC-5D20ABEB0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2FFE4-568F-4777-97EF-14BF95063BCB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B55FD-5902-4F5A-DBEB-F2DF4869C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48A49-5AA3-35E0-D66C-6BEFE56CC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B8667-697C-45B4-89C7-589DD049B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7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86031-7934-7965-0AD0-4D50A224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44697"/>
            <a:ext cx="10515600" cy="1578380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F U N D A M E N T A L    A N A L Y S I S</a:t>
            </a:r>
            <a:br>
              <a:rPr lang="en-IN" sz="5400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IN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T A T A    E L X S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2AF1C-1C05-6C6A-D22F-91CAF01A20D2}"/>
              </a:ext>
            </a:extLst>
          </p:cNvPr>
          <p:cNvSpPr txBox="1"/>
          <p:nvPr/>
        </p:nvSpPr>
        <p:spPr>
          <a:xfrm>
            <a:off x="-66674" y="-1181100"/>
            <a:ext cx="12725906" cy="4724400"/>
          </a:xfrm>
          <a:prstGeom prst="rect">
            <a:avLst/>
          </a:prstGeom>
          <a:noFill/>
        </p:spPr>
        <p:txBody>
          <a:bodyPr wrap="square" rtlCol="0">
            <a:prstTxWarp prst="textWave1">
              <a:avLst>
                <a:gd name="adj1" fmla="val 12500"/>
                <a:gd name="adj2" fmla="val -76"/>
              </a:avLst>
            </a:prstTxWarp>
            <a:spAutoFit/>
          </a:bodyPr>
          <a:lstStyle/>
          <a:p>
            <a:r>
              <a:rPr lang="en-IN" dirty="0">
                <a:blipFill>
                  <a:blip r:embed="rId2"/>
                  <a:stretch>
                    <a:fillRect/>
                  </a:stretch>
                </a:blipFill>
              </a:rPr>
              <a:t>------------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B12013-3B9B-A16E-B496-DF268A147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5118302"/>
            <a:ext cx="2619375" cy="14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0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59D9-42C5-BEE4-8E8E-2598EEEE2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850" y="0"/>
            <a:ext cx="7600950" cy="91122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 I N A L   V E R D I C T</a:t>
            </a: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48BCA7-AD83-9F69-BA60-49D8CD411D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118466"/>
              </p:ext>
            </p:extLst>
          </p:nvPr>
        </p:nvGraphicFramePr>
        <p:xfrm>
          <a:off x="4448175" y="1094264"/>
          <a:ext cx="6781800" cy="234105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550788">
                  <a:extLst>
                    <a:ext uri="{9D8B030D-6E8A-4147-A177-3AD203B41FA5}">
                      <a16:colId xmlns:a16="http://schemas.microsoft.com/office/drawing/2014/main" val="1471131430"/>
                    </a:ext>
                  </a:extLst>
                </a:gridCol>
                <a:gridCol w="1087865">
                  <a:extLst>
                    <a:ext uri="{9D8B030D-6E8A-4147-A177-3AD203B41FA5}">
                      <a16:colId xmlns:a16="http://schemas.microsoft.com/office/drawing/2014/main" val="3461543895"/>
                    </a:ext>
                  </a:extLst>
                </a:gridCol>
                <a:gridCol w="986022">
                  <a:extLst>
                    <a:ext uri="{9D8B030D-6E8A-4147-A177-3AD203B41FA5}">
                      <a16:colId xmlns:a16="http://schemas.microsoft.com/office/drawing/2014/main" val="4145097160"/>
                    </a:ext>
                  </a:extLst>
                </a:gridCol>
                <a:gridCol w="1027687">
                  <a:extLst>
                    <a:ext uri="{9D8B030D-6E8A-4147-A177-3AD203B41FA5}">
                      <a16:colId xmlns:a16="http://schemas.microsoft.com/office/drawing/2014/main" val="4205079101"/>
                    </a:ext>
                  </a:extLst>
                </a:gridCol>
                <a:gridCol w="1041573">
                  <a:extLst>
                    <a:ext uri="{9D8B030D-6E8A-4147-A177-3AD203B41FA5}">
                      <a16:colId xmlns:a16="http://schemas.microsoft.com/office/drawing/2014/main" val="4135559235"/>
                    </a:ext>
                  </a:extLst>
                </a:gridCol>
                <a:gridCol w="1087865">
                  <a:extLst>
                    <a:ext uri="{9D8B030D-6E8A-4147-A177-3AD203B41FA5}">
                      <a16:colId xmlns:a16="http://schemas.microsoft.com/office/drawing/2014/main" val="2555638448"/>
                    </a:ext>
                  </a:extLst>
                </a:gridCol>
              </a:tblGrid>
              <a:tr h="36706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SENSITIVITY ANALYSIS</a:t>
                      </a:r>
                      <a:endParaRPr lang="en-IN" sz="2400" b="1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3630772"/>
                  </a:ext>
                </a:extLst>
              </a:tr>
              <a:tr h="327945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     5,589.55 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16%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18%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22%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24%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8006335"/>
                  </a:ext>
                </a:extLst>
              </a:tr>
              <a:tr h="327945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77%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4591.632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4670.798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4749.964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4829.1301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4908.296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07540590"/>
                  </a:ext>
                </a:extLst>
              </a:tr>
              <a:tr h="327945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4997.432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5083.595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5169.7576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5255.9202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5342.083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30940447"/>
                  </a:ext>
                </a:extLst>
              </a:tr>
              <a:tr h="327945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73%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5403.233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5496.392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5589.5512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5682.7103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5775.87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19214514"/>
                  </a:ext>
                </a:extLst>
              </a:tr>
              <a:tr h="327945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71%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5809.033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5909.189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6009.3447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6109.5005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6209.656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3240336"/>
                  </a:ext>
                </a:extLst>
              </a:tr>
              <a:tr h="327945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69%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6214.834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6321.986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6429.1383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6536.2906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6643.443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211598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048339-9F46-5D97-F8B0-B07BA734000B}"/>
              </a:ext>
            </a:extLst>
          </p:cNvPr>
          <p:cNvSpPr txBox="1"/>
          <p:nvPr/>
        </p:nvSpPr>
        <p:spPr>
          <a:xfrm>
            <a:off x="752475" y="4438650"/>
            <a:ext cx="49625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u="sng" dirty="0"/>
              <a:t>ASSUMPTIONS</a:t>
            </a:r>
          </a:p>
          <a:p>
            <a:pPr algn="ctr"/>
            <a:endParaRPr lang="en-IN" sz="2000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i="1" dirty="0"/>
              <a:t>Stable Growth in terms of Revenue &amp; Profit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i="1" dirty="0"/>
              <a:t>Expense does not increase substantially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i="1" dirty="0"/>
              <a:t>Ideal Market conditions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D0DB1-3487-E099-3B33-FC5BE8B41BE0}"/>
              </a:ext>
            </a:extLst>
          </p:cNvPr>
          <p:cNvSpPr txBox="1"/>
          <p:nvPr/>
        </p:nvSpPr>
        <p:spPr>
          <a:xfrm>
            <a:off x="6829425" y="4524375"/>
            <a:ext cx="5943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INTRINSIC VALUE  &lt; CURRENT MARKET PRICE</a:t>
            </a:r>
          </a:p>
          <a:p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SHARE PRICE IS OVERVALUED</a:t>
            </a:r>
          </a:p>
          <a:p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r>
              <a:rPr lang="en-I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RECOMMENDATION : </a:t>
            </a:r>
            <a:r>
              <a:rPr lang="en-IN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NO TO BUY / SELL</a:t>
            </a:r>
          </a:p>
        </p:txBody>
      </p:sp>
    </p:spTree>
    <p:extLst>
      <p:ext uri="{BB962C8B-B14F-4D97-AF65-F5344CB8AC3E}">
        <p14:creationId xmlns:p14="http://schemas.microsoft.com/office/powerpoint/2010/main" val="777925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43C37B-A8DB-2FBA-973E-BCBBC47E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0"/>
            <a:ext cx="10515600" cy="98742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 A C R O   E C O N O M I C   F A C T O R S</a:t>
            </a: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8AEE-C781-50FC-F178-5FFAB7878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446D22-7217-B403-2D32-BBF1C7AD9028}"/>
              </a:ext>
            </a:extLst>
          </p:cNvPr>
          <p:cNvSpPr/>
          <p:nvPr/>
        </p:nvSpPr>
        <p:spPr>
          <a:xfrm>
            <a:off x="1352552" y="1704975"/>
            <a:ext cx="2076450" cy="4471988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INTEREST RATES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Current Rate: </a:t>
            </a:r>
            <a:r>
              <a:rPr lang="en-IN" sz="4800" b="1" dirty="0"/>
              <a:t>6.5%</a:t>
            </a:r>
          </a:p>
          <a:p>
            <a:pPr algn="ctr"/>
            <a:r>
              <a:rPr lang="en-IN" dirty="0"/>
              <a:t>Previous Rate :</a:t>
            </a:r>
          </a:p>
          <a:p>
            <a:pPr algn="ctr"/>
            <a:r>
              <a:rPr lang="en-IN" dirty="0"/>
              <a:t> 6.5%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D4FB2C-8472-7938-636B-6F039CB59CAF}"/>
              </a:ext>
            </a:extLst>
          </p:cNvPr>
          <p:cNvSpPr/>
          <p:nvPr/>
        </p:nvSpPr>
        <p:spPr>
          <a:xfrm>
            <a:off x="3943354" y="1704975"/>
            <a:ext cx="2076450" cy="4471988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sz="2000" b="1" dirty="0"/>
          </a:p>
          <a:p>
            <a:pPr algn="ctr"/>
            <a:r>
              <a:rPr lang="en-IN" sz="2000" b="1" dirty="0"/>
              <a:t>INFLATION RATE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Current rate :</a:t>
            </a:r>
          </a:p>
          <a:p>
            <a:pPr algn="ctr"/>
            <a:r>
              <a:rPr lang="en-IN" sz="4800" b="1" dirty="0"/>
              <a:t>5.55%</a:t>
            </a:r>
          </a:p>
          <a:p>
            <a:pPr algn="ctr"/>
            <a:r>
              <a:rPr lang="en-IN" dirty="0"/>
              <a:t>Previous rate :</a:t>
            </a:r>
          </a:p>
          <a:p>
            <a:pPr algn="ctr"/>
            <a:r>
              <a:rPr lang="en-IN" dirty="0"/>
              <a:t>4.87%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9866D4-2E35-9EA0-5A5B-7A32B9278B0C}"/>
              </a:ext>
            </a:extLst>
          </p:cNvPr>
          <p:cNvSpPr/>
          <p:nvPr/>
        </p:nvSpPr>
        <p:spPr>
          <a:xfrm>
            <a:off x="6515102" y="1733550"/>
            <a:ext cx="2076450" cy="4471988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GDP ANNUAL GROWTH RATE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Current Year Rate</a:t>
            </a:r>
          </a:p>
          <a:p>
            <a:pPr algn="ctr"/>
            <a:r>
              <a:rPr lang="en-IN" sz="4800" b="1" dirty="0"/>
              <a:t>7.60%</a:t>
            </a:r>
          </a:p>
          <a:p>
            <a:pPr algn="ctr"/>
            <a:r>
              <a:rPr lang="en-IN" dirty="0"/>
              <a:t>Previous Year Rate:</a:t>
            </a:r>
          </a:p>
          <a:p>
            <a:pPr algn="ctr"/>
            <a:r>
              <a:rPr lang="en-IN" dirty="0"/>
              <a:t>7.80%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295208-C6FF-EDA8-2AD7-36CEF76E7655}"/>
              </a:ext>
            </a:extLst>
          </p:cNvPr>
          <p:cNvSpPr/>
          <p:nvPr/>
        </p:nvSpPr>
        <p:spPr>
          <a:xfrm>
            <a:off x="9105904" y="1704975"/>
            <a:ext cx="2076450" cy="4471988"/>
          </a:xfrm>
          <a:prstGeom prst="round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r>
              <a:rPr lang="en-IN" sz="2000" b="1" dirty="0"/>
              <a:t>GEO POLITICAL TENSIONS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Russia-Ukraine Conflict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Israel-Palestine war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Rising Oil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2024 General Election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29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14DE-05A7-198B-0635-84FC3D9F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9302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 N D U S T R Y   A N A L Y S I S</a:t>
            </a: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581DD-D9E7-0757-EF01-F67CB161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28" y="1076619"/>
            <a:ext cx="11468100" cy="5410200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>
                <a:solidFill>
                  <a:schemeClr val="bg1"/>
                </a:solidFill>
              </a:rPr>
              <a:t>SECTOR : INFORMATION TECHNOLOGY &amp; BUSINESS PROCESS MANAGEMENT</a:t>
            </a:r>
            <a:endParaRPr lang="en-IN" i="1" u="sng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ADE18-E184-F81B-1F0E-B1AF5CFB7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11" y="2365167"/>
            <a:ext cx="1591235" cy="1614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991296-FDD6-4D29-10F6-8E5D047AA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11" y="4712538"/>
            <a:ext cx="1591235" cy="1694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71D8AE-727B-CDB9-ECF5-856C1CFB6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44" y="2227522"/>
            <a:ext cx="6180356" cy="18899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6FA3F-40FD-EAE3-7E1E-E8531DE45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44" y="4398758"/>
            <a:ext cx="6180355" cy="2088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574478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E41F-ADCF-9A80-C8E8-8A537E2A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65F219C-AF0D-5A0D-AA0D-167532FA7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8E1CB"/>
              </a:clrFrom>
              <a:clrTo>
                <a:srgbClr val="F8E1C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752600" cy="1759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125759-BC12-0F86-9988-2336BF827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95" y="5021564"/>
            <a:ext cx="1752600" cy="160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EB0A36-4A63-088A-D05E-DBC507E9F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8424"/>
            <a:ext cx="1752600" cy="160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4D3107-DEB6-0700-7680-66188DBC6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39" y="257549"/>
            <a:ext cx="7162736" cy="2080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C1D6E0-0275-1FA4-1325-DBF35286E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38" y="4760726"/>
            <a:ext cx="7162737" cy="1813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3730EF-6338-0194-B924-E743FD63F68F}"/>
              </a:ext>
            </a:extLst>
          </p:cNvPr>
          <p:cNvSpPr txBox="1"/>
          <p:nvPr/>
        </p:nvSpPr>
        <p:spPr>
          <a:xfrm>
            <a:off x="4734051" y="2686073"/>
            <a:ext cx="7181724" cy="1754326"/>
          </a:xfrm>
          <a:prstGeom prst="rect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  <a:softEdge rad="254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Growing Demand </a:t>
            </a:r>
            <a:r>
              <a:rPr lang="en-US" i="1" dirty="0"/>
              <a:t>: Market projected to reach US$ 19.93 billion by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Global Footprint   </a:t>
            </a:r>
            <a:r>
              <a:rPr lang="en-US" i="1" dirty="0"/>
              <a:t>: Indian IT firms have presence across the globe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Policy Support       </a:t>
            </a:r>
            <a:r>
              <a:rPr lang="en-US" i="1" dirty="0"/>
              <a:t>: Total budgetary allocation for the sector in the 2023-                    </a:t>
            </a:r>
          </a:p>
          <a:p>
            <a:r>
              <a:rPr lang="en-US" i="1" dirty="0"/>
              <a:t>                                         24 is US$11.8 Billion.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Competitive Edge  </a:t>
            </a:r>
            <a:r>
              <a:rPr lang="en-US" i="1" dirty="0"/>
              <a:t>: Skilled IT professionals , FDI inflow of US$95.88 </a:t>
            </a:r>
          </a:p>
          <a:p>
            <a:r>
              <a:rPr lang="en-US" i="1" dirty="0"/>
              <a:t>                                          billion between 2000 to 2023.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212209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1C74-7F85-0B0A-3290-DE0990AA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6679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 U N D A M E N T A L   A N A L Y S I S</a:t>
            </a: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8366F1-FD10-64B4-6412-34FEFC641736}"/>
              </a:ext>
            </a:extLst>
          </p:cNvPr>
          <p:cNvGrpSpPr/>
          <p:nvPr/>
        </p:nvGrpSpPr>
        <p:grpSpPr>
          <a:xfrm>
            <a:off x="0" y="3067633"/>
            <a:ext cx="2871884" cy="3275839"/>
            <a:chOff x="4486004" y="1825624"/>
            <a:chExt cx="2871884" cy="327583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709AB7-E89E-394E-9F4D-F872D8617C7F}"/>
                </a:ext>
              </a:extLst>
            </p:cNvPr>
            <p:cNvSpPr/>
            <p:nvPr/>
          </p:nvSpPr>
          <p:spPr>
            <a:xfrm>
              <a:off x="4486004" y="3360928"/>
              <a:ext cx="1740535" cy="1740535"/>
            </a:xfrm>
            <a:custGeom>
              <a:avLst/>
              <a:gdLst>
                <a:gd name="connsiteX0" fmla="*/ 1302350 w 1740535"/>
                <a:gd name="connsiteY0" fmla="*/ 440833 h 1740535"/>
                <a:gd name="connsiteX1" fmla="*/ 1559138 w 1740535"/>
                <a:gd name="connsiteY1" fmla="*/ 363442 h 1740535"/>
                <a:gd name="connsiteX2" fmla="*/ 1653626 w 1740535"/>
                <a:gd name="connsiteY2" fmla="*/ 527101 h 1740535"/>
                <a:gd name="connsiteX3" fmla="*/ 1458210 w 1740535"/>
                <a:gd name="connsiteY3" fmla="*/ 710790 h 1740535"/>
                <a:gd name="connsiteX4" fmla="*/ 1458210 w 1740535"/>
                <a:gd name="connsiteY4" fmla="*/ 1029745 h 1740535"/>
                <a:gd name="connsiteX5" fmla="*/ 1653626 w 1740535"/>
                <a:gd name="connsiteY5" fmla="*/ 1213434 h 1740535"/>
                <a:gd name="connsiteX6" fmla="*/ 1559138 w 1740535"/>
                <a:gd name="connsiteY6" fmla="*/ 1377093 h 1740535"/>
                <a:gd name="connsiteX7" fmla="*/ 1302350 w 1740535"/>
                <a:gd name="connsiteY7" fmla="*/ 1299702 h 1740535"/>
                <a:gd name="connsiteX8" fmla="*/ 1026127 w 1740535"/>
                <a:gd name="connsiteY8" fmla="*/ 1459179 h 1740535"/>
                <a:gd name="connsiteX9" fmla="*/ 964756 w 1740535"/>
                <a:gd name="connsiteY9" fmla="*/ 1720259 h 1740535"/>
                <a:gd name="connsiteX10" fmla="*/ 775779 w 1740535"/>
                <a:gd name="connsiteY10" fmla="*/ 1720259 h 1740535"/>
                <a:gd name="connsiteX11" fmla="*/ 714408 w 1740535"/>
                <a:gd name="connsiteY11" fmla="*/ 1459179 h 1740535"/>
                <a:gd name="connsiteX12" fmla="*/ 438185 w 1740535"/>
                <a:gd name="connsiteY12" fmla="*/ 1299702 h 1740535"/>
                <a:gd name="connsiteX13" fmla="*/ 181397 w 1740535"/>
                <a:gd name="connsiteY13" fmla="*/ 1377093 h 1740535"/>
                <a:gd name="connsiteX14" fmla="*/ 86909 w 1740535"/>
                <a:gd name="connsiteY14" fmla="*/ 1213434 h 1740535"/>
                <a:gd name="connsiteX15" fmla="*/ 282325 w 1740535"/>
                <a:gd name="connsiteY15" fmla="*/ 1029745 h 1740535"/>
                <a:gd name="connsiteX16" fmla="*/ 282325 w 1740535"/>
                <a:gd name="connsiteY16" fmla="*/ 710790 h 1740535"/>
                <a:gd name="connsiteX17" fmla="*/ 86909 w 1740535"/>
                <a:gd name="connsiteY17" fmla="*/ 527101 h 1740535"/>
                <a:gd name="connsiteX18" fmla="*/ 181397 w 1740535"/>
                <a:gd name="connsiteY18" fmla="*/ 363442 h 1740535"/>
                <a:gd name="connsiteX19" fmla="*/ 438185 w 1740535"/>
                <a:gd name="connsiteY19" fmla="*/ 440833 h 1740535"/>
                <a:gd name="connsiteX20" fmla="*/ 714408 w 1740535"/>
                <a:gd name="connsiteY20" fmla="*/ 281356 h 1740535"/>
                <a:gd name="connsiteX21" fmla="*/ 775779 w 1740535"/>
                <a:gd name="connsiteY21" fmla="*/ 20276 h 1740535"/>
                <a:gd name="connsiteX22" fmla="*/ 964756 w 1740535"/>
                <a:gd name="connsiteY22" fmla="*/ 20276 h 1740535"/>
                <a:gd name="connsiteX23" fmla="*/ 1026127 w 1740535"/>
                <a:gd name="connsiteY23" fmla="*/ 281356 h 1740535"/>
                <a:gd name="connsiteX24" fmla="*/ 1302350 w 1740535"/>
                <a:gd name="connsiteY24" fmla="*/ 440833 h 174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40535" h="1740535">
                  <a:moveTo>
                    <a:pt x="1302350" y="440833"/>
                  </a:moveTo>
                  <a:lnTo>
                    <a:pt x="1559138" y="363442"/>
                  </a:lnTo>
                  <a:lnTo>
                    <a:pt x="1653626" y="527101"/>
                  </a:lnTo>
                  <a:lnTo>
                    <a:pt x="1458210" y="710790"/>
                  </a:lnTo>
                  <a:cubicBezTo>
                    <a:pt x="1486537" y="815221"/>
                    <a:pt x="1486537" y="925313"/>
                    <a:pt x="1458210" y="1029745"/>
                  </a:cubicBezTo>
                  <a:lnTo>
                    <a:pt x="1653626" y="1213434"/>
                  </a:lnTo>
                  <a:lnTo>
                    <a:pt x="1559138" y="1377093"/>
                  </a:lnTo>
                  <a:lnTo>
                    <a:pt x="1302350" y="1299702"/>
                  </a:lnTo>
                  <a:cubicBezTo>
                    <a:pt x="1226073" y="1376449"/>
                    <a:pt x="1130731" y="1431495"/>
                    <a:pt x="1026127" y="1459179"/>
                  </a:cubicBezTo>
                  <a:lnTo>
                    <a:pt x="964756" y="1720259"/>
                  </a:lnTo>
                  <a:lnTo>
                    <a:pt x="775779" y="1720259"/>
                  </a:lnTo>
                  <a:lnTo>
                    <a:pt x="714408" y="1459179"/>
                  </a:lnTo>
                  <a:cubicBezTo>
                    <a:pt x="609804" y="1431495"/>
                    <a:pt x="514462" y="1376449"/>
                    <a:pt x="438185" y="1299702"/>
                  </a:cubicBezTo>
                  <a:lnTo>
                    <a:pt x="181397" y="1377093"/>
                  </a:lnTo>
                  <a:lnTo>
                    <a:pt x="86909" y="1213434"/>
                  </a:lnTo>
                  <a:lnTo>
                    <a:pt x="282325" y="1029745"/>
                  </a:lnTo>
                  <a:cubicBezTo>
                    <a:pt x="253998" y="925314"/>
                    <a:pt x="253998" y="815222"/>
                    <a:pt x="282325" y="710790"/>
                  </a:cubicBezTo>
                  <a:lnTo>
                    <a:pt x="86909" y="527101"/>
                  </a:lnTo>
                  <a:lnTo>
                    <a:pt x="181397" y="363442"/>
                  </a:lnTo>
                  <a:lnTo>
                    <a:pt x="438185" y="440833"/>
                  </a:lnTo>
                  <a:cubicBezTo>
                    <a:pt x="514462" y="364086"/>
                    <a:pt x="609804" y="309040"/>
                    <a:pt x="714408" y="281356"/>
                  </a:cubicBezTo>
                  <a:lnTo>
                    <a:pt x="775779" y="20276"/>
                  </a:lnTo>
                  <a:lnTo>
                    <a:pt x="964756" y="20276"/>
                  </a:lnTo>
                  <a:lnTo>
                    <a:pt x="1026127" y="281356"/>
                  </a:lnTo>
                  <a:cubicBezTo>
                    <a:pt x="1130731" y="309040"/>
                    <a:pt x="1226073" y="364086"/>
                    <a:pt x="1302350" y="440833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2475" tIns="475123" rIns="472475" bIns="475123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7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02E149-AA23-F213-EEC9-4ED91F0D839D}"/>
                </a:ext>
              </a:extLst>
            </p:cNvPr>
            <p:cNvSpPr/>
            <p:nvPr/>
          </p:nvSpPr>
          <p:spPr>
            <a:xfrm>
              <a:off x="5269245" y="1825624"/>
              <a:ext cx="2088643" cy="2088643"/>
            </a:xfrm>
            <a:custGeom>
              <a:avLst/>
              <a:gdLst>
                <a:gd name="connsiteX0" fmla="*/ 1276037 w 1705369"/>
                <a:gd name="connsiteY0" fmla="*/ 431927 h 1705369"/>
                <a:gd name="connsiteX1" fmla="*/ 1527637 w 1705369"/>
                <a:gd name="connsiteY1" fmla="*/ 356099 h 1705369"/>
                <a:gd name="connsiteX2" fmla="*/ 1620216 w 1705369"/>
                <a:gd name="connsiteY2" fmla="*/ 516451 h 1705369"/>
                <a:gd name="connsiteX3" fmla="*/ 1428748 w 1705369"/>
                <a:gd name="connsiteY3" fmla="*/ 696429 h 1705369"/>
                <a:gd name="connsiteX4" fmla="*/ 1428748 w 1705369"/>
                <a:gd name="connsiteY4" fmla="*/ 1008940 h 1705369"/>
                <a:gd name="connsiteX5" fmla="*/ 1620216 w 1705369"/>
                <a:gd name="connsiteY5" fmla="*/ 1188918 h 1705369"/>
                <a:gd name="connsiteX6" fmla="*/ 1527637 w 1705369"/>
                <a:gd name="connsiteY6" fmla="*/ 1349270 h 1705369"/>
                <a:gd name="connsiteX7" fmla="*/ 1276037 w 1705369"/>
                <a:gd name="connsiteY7" fmla="*/ 1273442 h 1705369"/>
                <a:gd name="connsiteX8" fmla="*/ 1005395 w 1705369"/>
                <a:gd name="connsiteY8" fmla="*/ 1429697 h 1705369"/>
                <a:gd name="connsiteX9" fmla="*/ 945264 w 1705369"/>
                <a:gd name="connsiteY9" fmla="*/ 1685503 h 1705369"/>
                <a:gd name="connsiteX10" fmla="*/ 760105 w 1705369"/>
                <a:gd name="connsiteY10" fmla="*/ 1685503 h 1705369"/>
                <a:gd name="connsiteX11" fmla="*/ 699974 w 1705369"/>
                <a:gd name="connsiteY11" fmla="*/ 1429698 h 1705369"/>
                <a:gd name="connsiteX12" fmla="*/ 429332 w 1705369"/>
                <a:gd name="connsiteY12" fmla="*/ 1273443 h 1705369"/>
                <a:gd name="connsiteX13" fmla="*/ 177732 w 1705369"/>
                <a:gd name="connsiteY13" fmla="*/ 1349270 h 1705369"/>
                <a:gd name="connsiteX14" fmla="*/ 85153 w 1705369"/>
                <a:gd name="connsiteY14" fmla="*/ 1188918 h 1705369"/>
                <a:gd name="connsiteX15" fmla="*/ 276621 w 1705369"/>
                <a:gd name="connsiteY15" fmla="*/ 1008940 h 1705369"/>
                <a:gd name="connsiteX16" fmla="*/ 276621 w 1705369"/>
                <a:gd name="connsiteY16" fmla="*/ 696429 h 1705369"/>
                <a:gd name="connsiteX17" fmla="*/ 85153 w 1705369"/>
                <a:gd name="connsiteY17" fmla="*/ 516451 h 1705369"/>
                <a:gd name="connsiteX18" fmla="*/ 177732 w 1705369"/>
                <a:gd name="connsiteY18" fmla="*/ 356099 h 1705369"/>
                <a:gd name="connsiteX19" fmla="*/ 429332 w 1705369"/>
                <a:gd name="connsiteY19" fmla="*/ 431927 h 1705369"/>
                <a:gd name="connsiteX20" fmla="*/ 699974 w 1705369"/>
                <a:gd name="connsiteY20" fmla="*/ 275672 h 1705369"/>
                <a:gd name="connsiteX21" fmla="*/ 760105 w 1705369"/>
                <a:gd name="connsiteY21" fmla="*/ 19866 h 1705369"/>
                <a:gd name="connsiteX22" fmla="*/ 945264 w 1705369"/>
                <a:gd name="connsiteY22" fmla="*/ 19866 h 1705369"/>
                <a:gd name="connsiteX23" fmla="*/ 1005395 w 1705369"/>
                <a:gd name="connsiteY23" fmla="*/ 275671 h 1705369"/>
                <a:gd name="connsiteX24" fmla="*/ 1276037 w 1705369"/>
                <a:gd name="connsiteY24" fmla="*/ 431926 h 1705369"/>
                <a:gd name="connsiteX25" fmla="*/ 1276037 w 1705369"/>
                <a:gd name="connsiteY25" fmla="*/ 431927 h 170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5369" h="1705369">
                  <a:moveTo>
                    <a:pt x="1097655" y="431379"/>
                  </a:moveTo>
                  <a:lnTo>
                    <a:pt x="1280062" y="318406"/>
                  </a:lnTo>
                  <a:lnTo>
                    <a:pt x="1386963" y="425307"/>
                  </a:lnTo>
                  <a:lnTo>
                    <a:pt x="1273991" y="607713"/>
                  </a:lnTo>
                  <a:cubicBezTo>
                    <a:pt x="1317503" y="682547"/>
                    <a:pt x="1340298" y="767619"/>
                    <a:pt x="1340032" y="854183"/>
                  </a:cubicBezTo>
                  <a:lnTo>
                    <a:pt x="1529072" y="955665"/>
                  </a:lnTo>
                  <a:lnTo>
                    <a:pt x="1489943" y="1101695"/>
                  </a:lnTo>
                  <a:lnTo>
                    <a:pt x="1275488" y="1095060"/>
                  </a:lnTo>
                  <a:cubicBezTo>
                    <a:pt x="1232437" y="1170160"/>
                    <a:pt x="1170160" y="1232437"/>
                    <a:pt x="1095060" y="1275488"/>
                  </a:cubicBezTo>
                  <a:lnTo>
                    <a:pt x="1101695" y="1489943"/>
                  </a:lnTo>
                  <a:lnTo>
                    <a:pt x="955665" y="1529072"/>
                  </a:lnTo>
                  <a:lnTo>
                    <a:pt x="854183" y="1340032"/>
                  </a:lnTo>
                  <a:cubicBezTo>
                    <a:pt x="767619" y="1340298"/>
                    <a:pt x="682547" y="1317503"/>
                    <a:pt x="607714" y="1273991"/>
                  </a:cubicBezTo>
                  <a:lnTo>
                    <a:pt x="425307" y="1386963"/>
                  </a:lnTo>
                  <a:lnTo>
                    <a:pt x="318406" y="1280062"/>
                  </a:lnTo>
                  <a:lnTo>
                    <a:pt x="431378" y="1097656"/>
                  </a:lnTo>
                  <a:cubicBezTo>
                    <a:pt x="387866" y="1022822"/>
                    <a:pt x="365071" y="937750"/>
                    <a:pt x="365337" y="851186"/>
                  </a:cubicBezTo>
                  <a:lnTo>
                    <a:pt x="176297" y="749704"/>
                  </a:lnTo>
                  <a:lnTo>
                    <a:pt x="215426" y="603674"/>
                  </a:lnTo>
                  <a:lnTo>
                    <a:pt x="429881" y="610309"/>
                  </a:lnTo>
                  <a:cubicBezTo>
                    <a:pt x="472932" y="535209"/>
                    <a:pt x="535209" y="472932"/>
                    <a:pt x="610309" y="429881"/>
                  </a:cubicBezTo>
                  <a:lnTo>
                    <a:pt x="603674" y="215426"/>
                  </a:lnTo>
                  <a:lnTo>
                    <a:pt x="749704" y="176297"/>
                  </a:lnTo>
                  <a:lnTo>
                    <a:pt x="851186" y="365337"/>
                  </a:lnTo>
                  <a:cubicBezTo>
                    <a:pt x="937750" y="365071"/>
                    <a:pt x="1022822" y="387866"/>
                    <a:pt x="1097655" y="431378"/>
                  </a:cubicBezTo>
                  <a:lnTo>
                    <a:pt x="1097655" y="431379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3774" tIns="603774" rIns="603775" bIns="603775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000" kern="120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68D89B5-DAF4-4D62-5E09-F2D883725214}"/>
              </a:ext>
            </a:extLst>
          </p:cNvPr>
          <p:cNvSpPr/>
          <p:nvPr/>
        </p:nvSpPr>
        <p:spPr>
          <a:xfrm>
            <a:off x="1653508" y="4951045"/>
            <a:ext cx="1740535" cy="1740535"/>
          </a:xfrm>
          <a:custGeom>
            <a:avLst/>
            <a:gdLst>
              <a:gd name="connsiteX0" fmla="*/ 1302350 w 1740535"/>
              <a:gd name="connsiteY0" fmla="*/ 440833 h 1740535"/>
              <a:gd name="connsiteX1" fmla="*/ 1559138 w 1740535"/>
              <a:gd name="connsiteY1" fmla="*/ 363442 h 1740535"/>
              <a:gd name="connsiteX2" fmla="*/ 1653626 w 1740535"/>
              <a:gd name="connsiteY2" fmla="*/ 527101 h 1740535"/>
              <a:gd name="connsiteX3" fmla="*/ 1458210 w 1740535"/>
              <a:gd name="connsiteY3" fmla="*/ 710790 h 1740535"/>
              <a:gd name="connsiteX4" fmla="*/ 1458210 w 1740535"/>
              <a:gd name="connsiteY4" fmla="*/ 1029745 h 1740535"/>
              <a:gd name="connsiteX5" fmla="*/ 1653626 w 1740535"/>
              <a:gd name="connsiteY5" fmla="*/ 1213434 h 1740535"/>
              <a:gd name="connsiteX6" fmla="*/ 1559138 w 1740535"/>
              <a:gd name="connsiteY6" fmla="*/ 1377093 h 1740535"/>
              <a:gd name="connsiteX7" fmla="*/ 1302350 w 1740535"/>
              <a:gd name="connsiteY7" fmla="*/ 1299702 h 1740535"/>
              <a:gd name="connsiteX8" fmla="*/ 1026127 w 1740535"/>
              <a:gd name="connsiteY8" fmla="*/ 1459179 h 1740535"/>
              <a:gd name="connsiteX9" fmla="*/ 964756 w 1740535"/>
              <a:gd name="connsiteY9" fmla="*/ 1720259 h 1740535"/>
              <a:gd name="connsiteX10" fmla="*/ 775779 w 1740535"/>
              <a:gd name="connsiteY10" fmla="*/ 1720259 h 1740535"/>
              <a:gd name="connsiteX11" fmla="*/ 714408 w 1740535"/>
              <a:gd name="connsiteY11" fmla="*/ 1459179 h 1740535"/>
              <a:gd name="connsiteX12" fmla="*/ 438185 w 1740535"/>
              <a:gd name="connsiteY12" fmla="*/ 1299702 h 1740535"/>
              <a:gd name="connsiteX13" fmla="*/ 181397 w 1740535"/>
              <a:gd name="connsiteY13" fmla="*/ 1377093 h 1740535"/>
              <a:gd name="connsiteX14" fmla="*/ 86909 w 1740535"/>
              <a:gd name="connsiteY14" fmla="*/ 1213434 h 1740535"/>
              <a:gd name="connsiteX15" fmla="*/ 282325 w 1740535"/>
              <a:gd name="connsiteY15" fmla="*/ 1029745 h 1740535"/>
              <a:gd name="connsiteX16" fmla="*/ 282325 w 1740535"/>
              <a:gd name="connsiteY16" fmla="*/ 710790 h 1740535"/>
              <a:gd name="connsiteX17" fmla="*/ 86909 w 1740535"/>
              <a:gd name="connsiteY17" fmla="*/ 527101 h 1740535"/>
              <a:gd name="connsiteX18" fmla="*/ 181397 w 1740535"/>
              <a:gd name="connsiteY18" fmla="*/ 363442 h 1740535"/>
              <a:gd name="connsiteX19" fmla="*/ 438185 w 1740535"/>
              <a:gd name="connsiteY19" fmla="*/ 440833 h 1740535"/>
              <a:gd name="connsiteX20" fmla="*/ 714408 w 1740535"/>
              <a:gd name="connsiteY20" fmla="*/ 281356 h 1740535"/>
              <a:gd name="connsiteX21" fmla="*/ 775779 w 1740535"/>
              <a:gd name="connsiteY21" fmla="*/ 20276 h 1740535"/>
              <a:gd name="connsiteX22" fmla="*/ 964756 w 1740535"/>
              <a:gd name="connsiteY22" fmla="*/ 20276 h 1740535"/>
              <a:gd name="connsiteX23" fmla="*/ 1026127 w 1740535"/>
              <a:gd name="connsiteY23" fmla="*/ 281356 h 1740535"/>
              <a:gd name="connsiteX24" fmla="*/ 1302350 w 1740535"/>
              <a:gd name="connsiteY24" fmla="*/ 440833 h 1740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40535" h="1740535">
                <a:moveTo>
                  <a:pt x="1302350" y="440833"/>
                </a:moveTo>
                <a:lnTo>
                  <a:pt x="1559138" y="363442"/>
                </a:lnTo>
                <a:lnTo>
                  <a:pt x="1653626" y="527101"/>
                </a:lnTo>
                <a:lnTo>
                  <a:pt x="1458210" y="710790"/>
                </a:lnTo>
                <a:cubicBezTo>
                  <a:pt x="1486537" y="815221"/>
                  <a:pt x="1486537" y="925313"/>
                  <a:pt x="1458210" y="1029745"/>
                </a:cubicBezTo>
                <a:lnTo>
                  <a:pt x="1653626" y="1213434"/>
                </a:lnTo>
                <a:lnTo>
                  <a:pt x="1559138" y="1377093"/>
                </a:lnTo>
                <a:lnTo>
                  <a:pt x="1302350" y="1299702"/>
                </a:lnTo>
                <a:cubicBezTo>
                  <a:pt x="1226073" y="1376449"/>
                  <a:pt x="1130731" y="1431495"/>
                  <a:pt x="1026127" y="1459179"/>
                </a:cubicBezTo>
                <a:lnTo>
                  <a:pt x="964756" y="1720259"/>
                </a:lnTo>
                <a:lnTo>
                  <a:pt x="775779" y="1720259"/>
                </a:lnTo>
                <a:lnTo>
                  <a:pt x="714408" y="1459179"/>
                </a:lnTo>
                <a:cubicBezTo>
                  <a:pt x="609804" y="1431495"/>
                  <a:pt x="514462" y="1376449"/>
                  <a:pt x="438185" y="1299702"/>
                </a:cubicBezTo>
                <a:lnTo>
                  <a:pt x="181397" y="1377093"/>
                </a:lnTo>
                <a:lnTo>
                  <a:pt x="86909" y="1213434"/>
                </a:lnTo>
                <a:lnTo>
                  <a:pt x="282325" y="1029745"/>
                </a:lnTo>
                <a:cubicBezTo>
                  <a:pt x="253998" y="925314"/>
                  <a:pt x="253998" y="815222"/>
                  <a:pt x="282325" y="710790"/>
                </a:cubicBezTo>
                <a:lnTo>
                  <a:pt x="86909" y="527101"/>
                </a:lnTo>
                <a:lnTo>
                  <a:pt x="181397" y="363442"/>
                </a:lnTo>
                <a:lnTo>
                  <a:pt x="438185" y="440833"/>
                </a:lnTo>
                <a:cubicBezTo>
                  <a:pt x="514462" y="364086"/>
                  <a:pt x="609804" y="309040"/>
                  <a:pt x="714408" y="281356"/>
                </a:cubicBezTo>
                <a:lnTo>
                  <a:pt x="775779" y="20276"/>
                </a:lnTo>
                <a:lnTo>
                  <a:pt x="964756" y="20276"/>
                </a:lnTo>
                <a:lnTo>
                  <a:pt x="1026127" y="281356"/>
                </a:lnTo>
                <a:cubicBezTo>
                  <a:pt x="1130731" y="309040"/>
                  <a:pt x="1226073" y="364086"/>
                  <a:pt x="1302350" y="440833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2475" tIns="475123" rIns="472475" bIns="475123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2700" kern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C34A6-6B36-EA6A-E755-F19075970152}"/>
              </a:ext>
            </a:extLst>
          </p:cNvPr>
          <p:cNvSpPr txBox="1"/>
          <p:nvPr/>
        </p:nvSpPr>
        <p:spPr>
          <a:xfrm>
            <a:off x="6943725" y="1111132"/>
            <a:ext cx="66865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Name: Tata </a:t>
            </a:r>
            <a:r>
              <a:rPr lang="en-IN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Elxsi</a:t>
            </a:r>
            <a:r>
              <a:rPr lang="en-IN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Limited</a:t>
            </a:r>
          </a:p>
          <a:p>
            <a:pPr algn="ctr"/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Exchange: BSE</a:t>
            </a:r>
          </a:p>
          <a:p>
            <a:pPr algn="ctr"/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Founded: 1989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Industry: Systems Software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Sector: Software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Market Cap: ₹558.788b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Shares Outstanding: 62.28m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Current Market Price: ₹9054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62930CA-06A2-2653-D6C7-382776A3F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109" y="1524000"/>
            <a:ext cx="5143782" cy="34270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767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F961-AA95-A30D-E09E-94B3E610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025"/>
            <a:ext cx="10515600" cy="11969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 W O T   A N A L Y S I S</a:t>
            </a:r>
            <a:endParaRPr lang="en-IN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1FC8-93F8-E8A2-AE5F-312A5CBD7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23950"/>
            <a:ext cx="11210925" cy="5053013"/>
          </a:xfrm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BFE88B-A8A6-1470-8137-2FA0CB4B78DC}"/>
              </a:ext>
            </a:extLst>
          </p:cNvPr>
          <p:cNvGrpSpPr/>
          <p:nvPr/>
        </p:nvGrpSpPr>
        <p:grpSpPr>
          <a:xfrm rot="16393263">
            <a:off x="-17432" y="1876179"/>
            <a:ext cx="4653898" cy="4725636"/>
            <a:chOff x="4318300" y="1843495"/>
            <a:chExt cx="4653898" cy="472563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1FE2230-0729-F159-E93D-55BE7075474E}"/>
                </a:ext>
              </a:extLst>
            </p:cNvPr>
            <p:cNvSpPr/>
            <p:nvPr/>
          </p:nvSpPr>
          <p:spPr>
            <a:xfrm rot="5206737">
              <a:off x="5823409" y="3420342"/>
              <a:ext cx="3160230" cy="3137348"/>
            </a:xfrm>
            <a:custGeom>
              <a:avLst/>
              <a:gdLst>
                <a:gd name="connsiteX0" fmla="*/ 1698728 w 2393235"/>
                <a:gd name="connsiteY0" fmla="*/ 381574 h 2393235"/>
                <a:gd name="connsiteX1" fmla="*/ 1884884 w 2393235"/>
                <a:gd name="connsiteY1" fmla="*/ 225362 h 2393235"/>
                <a:gd name="connsiteX2" fmla="*/ 2033601 w 2393235"/>
                <a:gd name="connsiteY2" fmla="*/ 350150 h 2393235"/>
                <a:gd name="connsiteX3" fmla="*/ 1912088 w 2393235"/>
                <a:gd name="connsiteY3" fmla="*/ 560604 h 2393235"/>
                <a:gd name="connsiteX4" fmla="*/ 2105157 w 2393235"/>
                <a:gd name="connsiteY4" fmla="*/ 895008 h 2393235"/>
                <a:gd name="connsiteX5" fmla="*/ 2348171 w 2393235"/>
                <a:gd name="connsiteY5" fmla="*/ 895002 h 2393235"/>
                <a:gd name="connsiteX6" fmla="*/ 2381883 w 2393235"/>
                <a:gd name="connsiteY6" fmla="*/ 1086189 h 2393235"/>
                <a:gd name="connsiteX7" fmla="*/ 2153522 w 2393235"/>
                <a:gd name="connsiteY7" fmla="*/ 1169299 h 2393235"/>
                <a:gd name="connsiteX8" fmla="*/ 2086470 w 2393235"/>
                <a:gd name="connsiteY8" fmla="*/ 1549570 h 2393235"/>
                <a:gd name="connsiteX9" fmla="*/ 2272633 w 2393235"/>
                <a:gd name="connsiteY9" fmla="*/ 1705771 h 2393235"/>
                <a:gd name="connsiteX10" fmla="*/ 2175565 w 2393235"/>
                <a:gd name="connsiteY10" fmla="*/ 1873898 h 2393235"/>
                <a:gd name="connsiteX11" fmla="*/ 1947209 w 2393235"/>
                <a:gd name="connsiteY11" fmla="*/ 1790776 h 2393235"/>
                <a:gd name="connsiteX12" fmla="*/ 1651411 w 2393235"/>
                <a:gd name="connsiteY12" fmla="*/ 2038980 h 2393235"/>
                <a:gd name="connsiteX13" fmla="*/ 1693616 w 2393235"/>
                <a:gd name="connsiteY13" fmla="*/ 2278302 h 2393235"/>
                <a:gd name="connsiteX14" fmla="*/ 1511188 w 2393235"/>
                <a:gd name="connsiteY14" fmla="*/ 2344700 h 2393235"/>
                <a:gd name="connsiteX15" fmla="*/ 1389686 w 2393235"/>
                <a:gd name="connsiteY15" fmla="*/ 2134240 h 2393235"/>
                <a:gd name="connsiteX16" fmla="*/ 1003549 w 2393235"/>
                <a:gd name="connsiteY16" fmla="*/ 2134240 h 2393235"/>
                <a:gd name="connsiteX17" fmla="*/ 882047 w 2393235"/>
                <a:gd name="connsiteY17" fmla="*/ 2344700 h 2393235"/>
                <a:gd name="connsiteX18" fmla="*/ 699619 w 2393235"/>
                <a:gd name="connsiteY18" fmla="*/ 2278302 h 2393235"/>
                <a:gd name="connsiteX19" fmla="*/ 741824 w 2393235"/>
                <a:gd name="connsiteY19" fmla="*/ 2038980 h 2393235"/>
                <a:gd name="connsiteX20" fmla="*/ 446026 w 2393235"/>
                <a:gd name="connsiteY20" fmla="*/ 1790776 h 2393235"/>
                <a:gd name="connsiteX21" fmla="*/ 217670 w 2393235"/>
                <a:gd name="connsiteY21" fmla="*/ 1873898 h 2393235"/>
                <a:gd name="connsiteX22" fmla="*/ 120602 w 2393235"/>
                <a:gd name="connsiteY22" fmla="*/ 1705771 h 2393235"/>
                <a:gd name="connsiteX23" fmla="*/ 306765 w 2393235"/>
                <a:gd name="connsiteY23" fmla="*/ 1549569 h 2393235"/>
                <a:gd name="connsiteX24" fmla="*/ 239713 w 2393235"/>
                <a:gd name="connsiteY24" fmla="*/ 1169298 h 2393235"/>
                <a:gd name="connsiteX25" fmla="*/ 11352 w 2393235"/>
                <a:gd name="connsiteY25" fmla="*/ 1086189 h 2393235"/>
                <a:gd name="connsiteX26" fmla="*/ 45064 w 2393235"/>
                <a:gd name="connsiteY26" fmla="*/ 895002 h 2393235"/>
                <a:gd name="connsiteX27" fmla="*/ 288078 w 2393235"/>
                <a:gd name="connsiteY27" fmla="*/ 895008 h 2393235"/>
                <a:gd name="connsiteX28" fmla="*/ 481146 w 2393235"/>
                <a:gd name="connsiteY28" fmla="*/ 560603 h 2393235"/>
                <a:gd name="connsiteX29" fmla="*/ 359634 w 2393235"/>
                <a:gd name="connsiteY29" fmla="*/ 350150 h 2393235"/>
                <a:gd name="connsiteX30" fmla="*/ 508351 w 2393235"/>
                <a:gd name="connsiteY30" fmla="*/ 225362 h 2393235"/>
                <a:gd name="connsiteX31" fmla="*/ 694507 w 2393235"/>
                <a:gd name="connsiteY31" fmla="*/ 381574 h 2393235"/>
                <a:gd name="connsiteX32" fmla="*/ 1057357 w 2393235"/>
                <a:gd name="connsiteY32" fmla="*/ 249507 h 2393235"/>
                <a:gd name="connsiteX33" fmla="*/ 1099549 w 2393235"/>
                <a:gd name="connsiteY33" fmla="*/ 10184 h 2393235"/>
                <a:gd name="connsiteX34" fmla="*/ 1293686 w 2393235"/>
                <a:gd name="connsiteY34" fmla="*/ 10184 h 2393235"/>
                <a:gd name="connsiteX35" fmla="*/ 1335878 w 2393235"/>
                <a:gd name="connsiteY35" fmla="*/ 249507 h 2393235"/>
                <a:gd name="connsiteX36" fmla="*/ 1698728 w 2393235"/>
                <a:gd name="connsiteY36" fmla="*/ 381574 h 239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93235" h="2393235">
                  <a:moveTo>
                    <a:pt x="1698728" y="381574"/>
                  </a:moveTo>
                  <a:lnTo>
                    <a:pt x="1884884" y="225362"/>
                  </a:lnTo>
                  <a:lnTo>
                    <a:pt x="2033601" y="350150"/>
                  </a:lnTo>
                  <a:lnTo>
                    <a:pt x="1912088" y="560604"/>
                  </a:lnTo>
                  <a:cubicBezTo>
                    <a:pt x="1998491" y="657801"/>
                    <a:pt x="2064183" y="771583"/>
                    <a:pt x="2105157" y="895008"/>
                  </a:cubicBezTo>
                  <a:lnTo>
                    <a:pt x="2348171" y="895002"/>
                  </a:lnTo>
                  <a:lnTo>
                    <a:pt x="2381883" y="1086189"/>
                  </a:lnTo>
                  <a:lnTo>
                    <a:pt x="2153522" y="1169299"/>
                  </a:lnTo>
                  <a:cubicBezTo>
                    <a:pt x="2157233" y="1299295"/>
                    <a:pt x="2134419" y="1428683"/>
                    <a:pt x="2086470" y="1549570"/>
                  </a:cubicBezTo>
                  <a:lnTo>
                    <a:pt x="2272633" y="1705771"/>
                  </a:lnTo>
                  <a:lnTo>
                    <a:pt x="2175565" y="1873898"/>
                  </a:lnTo>
                  <a:lnTo>
                    <a:pt x="1947209" y="1790776"/>
                  </a:lnTo>
                  <a:cubicBezTo>
                    <a:pt x="1866492" y="1892744"/>
                    <a:pt x="1765846" y="1977196"/>
                    <a:pt x="1651411" y="2038980"/>
                  </a:cubicBezTo>
                  <a:lnTo>
                    <a:pt x="1693616" y="2278302"/>
                  </a:lnTo>
                  <a:lnTo>
                    <a:pt x="1511188" y="2344700"/>
                  </a:lnTo>
                  <a:lnTo>
                    <a:pt x="1389686" y="2134240"/>
                  </a:lnTo>
                  <a:cubicBezTo>
                    <a:pt x="1262310" y="2160468"/>
                    <a:pt x="1130925" y="2160468"/>
                    <a:pt x="1003549" y="2134240"/>
                  </a:cubicBezTo>
                  <a:lnTo>
                    <a:pt x="882047" y="2344700"/>
                  </a:lnTo>
                  <a:lnTo>
                    <a:pt x="699619" y="2278302"/>
                  </a:lnTo>
                  <a:lnTo>
                    <a:pt x="741824" y="2038980"/>
                  </a:lnTo>
                  <a:cubicBezTo>
                    <a:pt x="627389" y="1977196"/>
                    <a:pt x="526742" y="1892744"/>
                    <a:pt x="446026" y="1790776"/>
                  </a:cubicBezTo>
                  <a:lnTo>
                    <a:pt x="217670" y="1873898"/>
                  </a:lnTo>
                  <a:lnTo>
                    <a:pt x="120602" y="1705771"/>
                  </a:lnTo>
                  <a:lnTo>
                    <a:pt x="306765" y="1549569"/>
                  </a:lnTo>
                  <a:cubicBezTo>
                    <a:pt x="258816" y="1428682"/>
                    <a:pt x="236002" y="1299294"/>
                    <a:pt x="239713" y="1169298"/>
                  </a:cubicBezTo>
                  <a:lnTo>
                    <a:pt x="11352" y="1086189"/>
                  </a:lnTo>
                  <a:lnTo>
                    <a:pt x="45064" y="895002"/>
                  </a:lnTo>
                  <a:lnTo>
                    <a:pt x="288078" y="895008"/>
                  </a:lnTo>
                  <a:cubicBezTo>
                    <a:pt x="329052" y="771583"/>
                    <a:pt x="394744" y="657800"/>
                    <a:pt x="481146" y="560603"/>
                  </a:cubicBezTo>
                  <a:lnTo>
                    <a:pt x="359634" y="350150"/>
                  </a:lnTo>
                  <a:lnTo>
                    <a:pt x="508351" y="225362"/>
                  </a:lnTo>
                  <a:lnTo>
                    <a:pt x="694507" y="381574"/>
                  </a:lnTo>
                  <a:cubicBezTo>
                    <a:pt x="805231" y="313362"/>
                    <a:pt x="928692" y="268426"/>
                    <a:pt x="1057357" y="249507"/>
                  </a:cubicBezTo>
                  <a:lnTo>
                    <a:pt x="1099549" y="10184"/>
                  </a:lnTo>
                  <a:lnTo>
                    <a:pt x="1293686" y="10184"/>
                  </a:lnTo>
                  <a:lnTo>
                    <a:pt x="1335878" y="249507"/>
                  </a:lnTo>
                  <a:cubicBezTo>
                    <a:pt x="1464543" y="268426"/>
                    <a:pt x="1588004" y="313362"/>
                    <a:pt x="1698728" y="381574"/>
                  </a:cubicBez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 b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297" tIns="617754" rIns="538297" bIns="659609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500" kern="12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3643B74-A13E-36C1-01B7-AD656E73C3C3}"/>
                </a:ext>
              </a:extLst>
            </p:cNvPr>
            <p:cNvSpPr/>
            <p:nvPr/>
          </p:nvSpPr>
          <p:spPr>
            <a:xfrm rot="5114309">
              <a:off x="4318300" y="3246484"/>
              <a:ext cx="1740535" cy="1740535"/>
            </a:xfrm>
            <a:custGeom>
              <a:avLst/>
              <a:gdLst>
                <a:gd name="connsiteX0" fmla="*/ 1302350 w 1740535"/>
                <a:gd name="connsiteY0" fmla="*/ 440833 h 1740535"/>
                <a:gd name="connsiteX1" fmla="*/ 1559138 w 1740535"/>
                <a:gd name="connsiteY1" fmla="*/ 363442 h 1740535"/>
                <a:gd name="connsiteX2" fmla="*/ 1653626 w 1740535"/>
                <a:gd name="connsiteY2" fmla="*/ 527101 h 1740535"/>
                <a:gd name="connsiteX3" fmla="*/ 1458210 w 1740535"/>
                <a:gd name="connsiteY3" fmla="*/ 710790 h 1740535"/>
                <a:gd name="connsiteX4" fmla="*/ 1458210 w 1740535"/>
                <a:gd name="connsiteY4" fmla="*/ 1029745 h 1740535"/>
                <a:gd name="connsiteX5" fmla="*/ 1653626 w 1740535"/>
                <a:gd name="connsiteY5" fmla="*/ 1213434 h 1740535"/>
                <a:gd name="connsiteX6" fmla="*/ 1559138 w 1740535"/>
                <a:gd name="connsiteY6" fmla="*/ 1377093 h 1740535"/>
                <a:gd name="connsiteX7" fmla="*/ 1302350 w 1740535"/>
                <a:gd name="connsiteY7" fmla="*/ 1299702 h 1740535"/>
                <a:gd name="connsiteX8" fmla="*/ 1026127 w 1740535"/>
                <a:gd name="connsiteY8" fmla="*/ 1459179 h 1740535"/>
                <a:gd name="connsiteX9" fmla="*/ 964756 w 1740535"/>
                <a:gd name="connsiteY9" fmla="*/ 1720259 h 1740535"/>
                <a:gd name="connsiteX10" fmla="*/ 775779 w 1740535"/>
                <a:gd name="connsiteY10" fmla="*/ 1720259 h 1740535"/>
                <a:gd name="connsiteX11" fmla="*/ 714408 w 1740535"/>
                <a:gd name="connsiteY11" fmla="*/ 1459179 h 1740535"/>
                <a:gd name="connsiteX12" fmla="*/ 438185 w 1740535"/>
                <a:gd name="connsiteY12" fmla="*/ 1299702 h 1740535"/>
                <a:gd name="connsiteX13" fmla="*/ 181397 w 1740535"/>
                <a:gd name="connsiteY13" fmla="*/ 1377093 h 1740535"/>
                <a:gd name="connsiteX14" fmla="*/ 86909 w 1740535"/>
                <a:gd name="connsiteY14" fmla="*/ 1213434 h 1740535"/>
                <a:gd name="connsiteX15" fmla="*/ 282325 w 1740535"/>
                <a:gd name="connsiteY15" fmla="*/ 1029745 h 1740535"/>
                <a:gd name="connsiteX16" fmla="*/ 282325 w 1740535"/>
                <a:gd name="connsiteY16" fmla="*/ 710790 h 1740535"/>
                <a:gd name="connsiteX17" fmla="*/ 86909 w 1740535"/>
                <a:gd name="connsiteY17" fmla="*/ 527101 h 1740535"/>
                <a:gd name="connsiteX18" fmla="*/ 181397 w 1740535"/>
                <a:gd name="connsiteY18" fmla="*/ 363442 h 1740535"/>
                <a:gd name="connsiteX19" fmla="*/ 438185 w 1740535"/>
                <a:gd name="connsiteY19" fmla="*/ 440833 h 1740535"/>
                <a:gd name="connsiteX20" fmla="*/ 714408 w 1740535"/>
                <a:gd name="connsiteY20" fmla="*/ 281356 h 1740535"/>
                <a:gd name="connsiteX21" fmla="*/ 775779 w 1740535"/>
                <a:gd name="connsiteY21" fmla="*/ 20276 h 1740535"/>
                <a:gd name="connsiteX22" fmla="*/ 964756 w 1740535"/>
                <a:gd name="connsiteY22" fmla="*/ 20276 h 1740535"/>
                <a:gd name="connsiteX23" fmla="*/ 1026127 w 1740535"/>
                <a:gd name="connsiteY23" fmla="*/ 281356 h 1740535"/>
                <a:gd name="connsiteX24" fmla="*/ 1302350 w 1740535"/>
                <a:gd name="connsiteY24" fmla="*/ 440833 h 174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40535" h="1740535">
                  <a:moveTo>
                    <a:pt x="1302350" y="440833"/>
                  </a:moveTo>
                  <a:lnTo>
                    <a:pt x="1559138" y="363442"/>
                  </a:lnTo>
                  <a:lnTo>
                    <a:pt x="1653626" y="527101"/>
                  </a:lnTo>
                  <a:lnTo>
                    <a:pt x="1458210" y="710790"/>
                  </a:lnTo>
                  <a:cubicBezTo>
                    <a:pt x="1486537" y="815221"/>
                    <a:pt x="1486537" y="925313"/>
                    <a:pt x="1458210" y="1029745"/>
                  </a:cubicBezTo>
                  <a:lnTo>
                    <a:pt x="1653626" y="1213434"/>
                  </a:lnTo>
                  <a:lnTo>
                    <a:pt x="1559138" y="1377093"/>
                  </a:lnTo>
                  <a:lnTo>
                    <a:pt x="1302350" y="1299702"/>
                  </a:lnTo>
                  <a:cubicBezTo>
                    <a:pt x="1226073" y="1376449"/>
                    <a:pt x="1130731" y="1431495"/>
                    <a:pt x="1026127" y="1459179"/>
                  </a:cubicBezTo>
                  <a:lnTo>
                    <a:pt x="964756" y="1720259"/>
                  </a:lnTo>
                  <a:lnTo>
                    <a:pt x="775779" y="1720259"/>
                  </a:lnTo>
                  <a:lnTo>
                    <a:pt x="714408" y="1459179"/>
                  </a:lnTo>
                  <a:cubicBezTo>
                    <a:pt x="609804" y="1431495"/>
                    <a:pt x="514462" y="1376449"/>
                    <a:pt x="438185" y="1299702"/>
                  </a:cubicBezTo>
                  <a:lnTo>
                    <a:pt x="181397" y="1377093"/>
                  </a:lnTo>
                  <a:lnTo>
                    <a:pt x="86909" y="1213434"/>
                  </a:lnTo>
                  <a:lnTo>
                    <a:pt x="282325" y="1029745"/>
                  </a:lnTo>
                  <a:cubicBezTo>
                    <a:pt x="253998" y="925314"/>
                    <a:pt x="253998" y="815222"/>
                    <a:pt x="282325" y="710790"/>
                  </a:cubicBezTo>
                  <a:lnTo>
                    <a:pt x="86909" y="527101"/>
                  </a:lnTo>
                  <a:lnTo>
                    <a:pt x="181397" y="363442"/>
                  </a:lnTo>
                  <a:lnTo>
                    <a:pt x="438185" y="440833"/>
                  </a:lnTo>
                  <a:cubicBezTo>
                    <a:pt x="514462" y="364086"/>
                    <a:pt x="609804" y="309040"/>
                    <a:pt x="714408" y="281356"/>
                  </a:cubicBezTo>
                  <a:lnTo>
                    <a:pt x="775779" y="20276"/>
                  </a:lnTo>
                  <a:lnTo>
                    <a:pt x="964756" y="20276"/>
                  </a:lnTo>
                  <a:lnTo>
                    <a:pt x="1026127" y="281356"/>
                  </a:lnTo>
                  <a:cubicBezTo>
                    <a:pt x="1130731" y="309040"/>
                    <a:pt x="1226073" y="364086"/>
                    <a:pt x="1302350" y="440833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2475" tIns="475123" rIns="472475" bIns="475123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700" kern="12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1ACE726-E2EA-CC3E-4CA1-71659C63A7DF}"/>
                </a:ext>
              </a:extLst>
            </p:cNvPr>
            <p:cNvSpPr/>
            <p:nvPr/>
          </p:nvSpPr>
          <p:spPr>
            <a:xfrm rot="5375869">
              <a:off x="5260941" y="1843495"/>
              <a:ext cx="2088643" cy="2088643"/>
            </a:xfrm>
            <a:custGeom>
              <a:avLst/>
              <a:gdLst>
                <a:gd name="connsiteX0" fmla="*/ 1276037 w 1705369"/>
                <a:gd name="connsiteY0" fmla="*/ 431927 h 1705369"/>
                <a:gd name="connsiteX1" fmla="*/ 1527637 w 1705369"/>
                <a:gd name="connsiteY1" fmla="*/ 356099 h 1705369"/>
                <a:gd name="connsiteX2" fmla="*/ 1620216 w 1705369"/>
                <a:gd name="connsiteY2" fmla="*/ 516451 h 1705369"/>
                <a:gd name="connsiteX3" fmla="*/ 1428748 w 1705369"/>
                <a:gd name="connsiteY3" fmla="*/ 696429 h 1705369"/>
                <a:gd name="connsiteX4" fmla="*/ 1428748 w 1705369"/>
                <a:gd name="connsiteY4" fmla="*/ 1008940 h 1705369"/>
                <a:gd name="connsiteX5" fmla="*/ 1620216 w 1705369"/>
                <a:gd name="connsiteY5" fmla="*/ 1188918 h 1705369"/>
                <a:gd name="connsiteX6" fmla="*/ 1527637 w 1705369"/>
                <a:gd name="connsiteY6" fmla="*/ 1349270 h 1705369"/>
                <a:gd name="connsiteX7" fmla="*/ 1276037 w 1705369"/>
                <a:gd name="connsiteY7" fmla="*/ 1273442 h 1705369"/>
                <a:gd name="connsiteX8" fmla="*/ 1005395 w 1705369"/>
                <a:gd name="connsiteY8" fmla="*/ 1429697 h 1705369"/>
                <a:gd name="connsiteX9" fmla="*/ 945264 w 1705369"/>
                <a:gd name="connsiteY9" fmla="*/ 1685503 h 1705369"/>
                <a:gd name="connsiteX10" fmla="*/ 760105 w 1705369"/>
                <a:gd name="connsiteY10" fmla="*/ 1685503 h 1705369"/>
                <a:gd name="connsiteX11" fmla="*/ 699974 w 1705369"/>
                <a:gd name="connsiteY11" fmla="*/ 1429698 h 1705369"/>
                <a:gd name="connsiteX12" fmla="*/ 429332 w 1705369"/>
                <a:gd name="connsiteY12" fmla="*/ 1273443 h 1705369"/>
                <a:gd name="connsiteX13" fmla="*/ 177732 w 1705369"/>
                <a:gd name="connsiteY13" fmla="*/ 1349270 h 1705369"/>
                <a:gd name="connsiteX14" fmla="*/ 85153 w 1705369"/>
                <a:gd name="connsiteY14" fmla="*/ 1188918 h 1705369"/>
                <a:gd name="connsiteX15" fmla="*/ 276621 w 1705369"/>
                <a:gd name="connsiteY15" fmla="*/ 1008940 h 1705369"/>
                <a:gd name="connsiteX16" fmla="*/ 276621 w 1705369"/>
                <a:gd name="connsiteY16" fmla="*/ 696429 h 1705369"/>
                <a:gd name="connsiteX17" fmla="*/ 85153 w 1705369"/>
                <a:gd name="connsiteY17" fmla="*/ 516451 h 1705369"/>
                <a:gd name="connsiteX18" fmla="*/ 177732 w 1705369"/>
                <a:gd name="connsiteY18" fmla="*/ 356099 h 1705369"/>
                <a:gd name="connsiteX19" fmla="*/ 429332 w 1705369"/>
                <a:gd name="connsiteY19" fmla="*/ 431927 h 1705369"/>
                <a:gd name="connsiteX20" fmla="*/ 699974 w 1705369"/>
                <a:gd name="connsiteY20" fmla="*/ 275672 h 1705369"/>
                <a:gd name="connsiteX21" fmla="*/ 760105 w 1705369"/>
                <a:gd name="connsiteY21" fmla="*/ 19866 h 1705369"/>
                <a:gd name="connsiteX22" fmla="*/ 945264 w 1705369"/>
                <a:gd name="connsiteY22" fmla="*/ 19866 h 1705369"/>
                <a:gd name="connsiteX23" fmla="*/ 1005395 w 1705369"/>
                <a:gd name="connsiteY23" fmla="*/ 275671 h 1705369"/>
                <a:gd name="connsiteX24" fmla="*/ 1276037 w 1705369"/>
                <a:gd name="connsiteY24" fmla="*/ 431926 h 1705369"/>
                <a:gd name="connsiteX25" fmla="*/ 1276037 w 1705369"/>
                <a:gd name="connsiteY25" fmla="*/ 431927 h 170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5369" h="1705369">
                  <a:moveTo>
                    <a:pt x="1097655" y="431379"/>
                  </a:moveTo>
                  <a:lnTo>
                    <a:pt x="1280062" y="318406"/>
                  </a:lnTo>
                  <a:lnTo>
                    <a:pt x="1386963" y="425307"/>
                  </a:lnTo>
                  <a:lnTo>
                    <a:pt x="1273991" y="607713"/>
                  </a:lnTo>
                  <a:cubicBezTo>
                    <a:pt x="1317503" y="682547"/>
                    <a:pt x="1340298" y="767619"/>
                    <a:pt x="1340032" y="854183"/>
                  </a:cubicBezTo>
                  <a:lnTo>
                    <a:pt x="1529072" y="955665"/>
                  </a:lnTo>
                  <a:lnTo>
                    <a:pt x="1489943" y="1101695"/>
                  </a:lnTo>
                  <a:lnTo>
                    <a:pt x="1275488" y="1095060"/>
                  </a:lnTo>
                  <a:cubicBezTo>
                    <a:pt x="1232437" y="1170160"/>
                    <a:pt x="1170160" y="1232437"/>
                    <a:pt x="1095060" y="1275488"/>
                  </a:cubicBezTo>
                  <a:lnTo>
                    <a:pt x="1101695" y="1489943"/>
                  </a:lnTo>
                  <a:lnTo>
                    <a:pt x="955665" y="1529072"/>
                  </a:lnTo>
                  <a:lnTo>
                    <a:pt x="854183" y="1340032"/>
                  </a:lnTo>
                  <a:cubicBezTo>
                    <a:pt x="767619" y="1340298"/>
                    <a:pt x="682547" y="1317503"/>
                    <a:pt x="607714" y="1273991"/>
                  </a:cubicBezTo>
                  <a:lnTo>
                    <a:pt x="425307" y="1386963"/>
                  </a:lnTo>
                  <a:lnTo>
                    <a:pt x="318406" y="1280062"/>
                  </a:lnTo>
                  <a:lnTo>
                    <a:pt x="431378" y="1097656"/>
                  </a:lnTo>
                  <a:cubicBezTo>
                    <a:pt x="387866" y="1022822"/>
                    <a:pt x="365071" y="937750"/>
                    <a:pt x="365337" y="851186"/>
                  </a:cubicBezTo>
                  <a:lnTo>
                    <a:pt x="176297" y="749704"/>
                  </a:lnTo>
                  <a:lnTo>
                    <a:pt x="215426" y="603674"/>
                  </a:lnTo>
                  <a:lnTo>
                    <a:pt x="429881" y="610309"/>
                  </a:lnTo>
                  <a:cubicBezTo>
                    <a:pt x="472932" y="535209"/>
                    <a:pt x="535209" y="472932"/>
                    <a:pt x="610309" y="429881"/>
                  </a:cubicBezTo>
                  <a:lnTo>
                    <a:pt x="603674" y="215426"/>
                  </a:lnTo>
                  <a:lnTo>
                    <a:pt x="749704" y="176297"/>
                  </a:lnTo>
                  <a:lnTo>
                    <a:pt x="851186" y="365337"/>
                  </a:lnTo>
                  <a:cubicBezTo>
                    <a:pt x="937750" y="365071"/>
                    <a:pt x="1022822" y="387866"/>
                    <a:pt x="1097655" y="431378"/>
                  </a:cubicBezTo>
                  <a:lnTo>
                    <a:pt x="1097655" y="431379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3774" tIns="603774" rIns="603775" bIns="603775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000" kern="12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74472C-818C-C07C-ECE7-91B12A779B0E}"/>
              </a:ext>
            </a:extLst>
          </p:cNvPr>
          <p:cNvSpPr txBox="1"/>
          <p:nvPr/>
        </p:nvSpPr>
        <p:spPr>
          <a:xfrm>
            <a:off x="4893555" y="894513"/>
            <a:ext cx="3160230" cy="2339102"/>
          </a:xfrm>
          <a:prstGeom prst="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Increasing profit margins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Company with no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Near 52 week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Consistent High Return stock over 5 years in NIFTY500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Increasing Revenue in every quarter</a:t>
            </a:r>
            <a:endParaRPr lang="en-IN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EA35A2-4350-E690-C954-559692499E64}"/>
              </a:ext>
            </a:extLst>
          </p:cNvPr>
          <p:cNvSpPr txBox="1"/>
          <p:nvPr/>
        </p:nvSpPr>
        <p:spPr>
          <a:xfrm>
            <a:off x="6030819" y="2930953"/>
            <a:ext cx="2645318" cy="954107"/>
          </a:xfrm>
          <a:prstGeom prst="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WEAKNESS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Declining Cashflows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Stock falls in Sell zone </a:t>
            </a:r>
            <a:endParaRPr lang="en-IN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251715-12BE-09A9-202D-E39D39346F0A}"/>
              </a:ext>
            </a:extLst>
          </p:cNvPr>
          <p:cNvSpPr txBox="1"/>
          <p:nvPr/>
        </p:nvSpPr>
        <p:spPr>
          <a:xfrm>
            <a:off x="7686214" y="3812737"/>
            <a:ext cx="2905449" cy="1785104"/>
          </a:xfrm>
          <a:prstGeom prst="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OPPORTUNITY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Rapid growth of AI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Increased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Mutual funds increased Holdings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6451C-A6DD-BC37-6390-B668C3AF6A9A}"/>
              </a:ext>
            </a:extLst>
          </p:cNvPr>
          <p:cNvSpPr txBox="1"/>
          <p:nvPr/>
        </p:nvSpPr>
        <p:spPr>
          <a:xfrm>
            <a:off x="9269011" y="5133350"/>
            <a:ext cx="2645304" cy="1508105"/>
          </a:xfrm>
          <a:prstGeom prst="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High PE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Increased Competition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High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145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5D1F-96B0-6249-3D41-3A7392A9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749"/>
            <a:ext cx="11734800" cy="14351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F U T U R E   P R O S P E C T S</a:t>
            </a:r>
            <a:endParaRPr lang="en-IN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9A70C0-E91D-6CEE-D122-5D36B9B58DFA}"/>
              </a:ext>
            </a:extLst>
          </p:cNvPr>
          <p:cNvGrpSpPr/>
          <p:nvPr/>
        </p:nvGrpSpPr>
        <p:grpSpPr>
          <a:xfrm rot="16393263">
            <a:off x="-54782" y="2098217"/>
            <a:ext cx="4591107" cy="4662570"/>
            <a:chOff x="4318300" y="1807941"/>
            <a:chExt cx="4591107" cy="466257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93ADA7-E6AD-676E-C6F4-39023276B660}"/>
                </a:ext>
              </a:extLst>
            </p:cNvPr>
            <p:cNvSpPr/>
            <p:nvPr/>
          </p:nvSpPr>
          <p:spPr>
            <a:xfrm rot="5206737">
              <a:off x="5760618" y="3321722"/>
              <a:ext cx="3160230" cy="3137348"/>
            </a:xfrm>
            <a:custGeom>
              <a:avLst/>
              <a:gdLst>
                <a:gd name="connsiteX0" fmla="*/ 1698728 w 2393235"/>
                <a:gd name="connsiteY0" fmla="*/ 381574 h 2393235"/>
                <a:gd name="connsiteX1" fmla="*/ 1884884 w 2393235"/>
                <a:gd name="connsiteY1" fmla="*/ 225362 h 2393235"/>
                <a:gd name="connsiteX2" fmla="*/ 2033601 w 2393235"/>
                <a:gd name="connsiteY2" fmla="*/ 350150 h 2393235"/>
                <a:gd name="connsiteX3" fmla="*/ 1912088 w 2393235"/>
                <a:gd name="connsiteY3" fmla="*/ 560604 h 2393235"/>
                <a:gd name="connsiteX4" fmla="*/ 2105157 w 2393235"/>
                <a:gd name="connsiteY4" fmla="*/ 895008 h 2393235"/>
                <a:gd name="connsiteX5" fmla="*/ 2348171 w 2393235"/>
                <a:gd name="connsiteY5" fmla="*/ 895002 h 2393235"/>
                <a:gd name="connsiteX6" fmla="*/ 2381883 w 2393235"/>
                <a:gd name="connsiteY6" fmla="*/ 1086189 h 2393235"/>
                <a:gd name="connsiteX7" fmla="*/ 2153522 w 2393235"/>
                <a:gd name="connsiteY7" fmla="*/ 1169299 h 2393235"/>
                <a:gd name="connsiteX8" fmla="*/ 2086470 w 2393235"/>
                <a:gd name="connsiteY8" fmla="*/ 1549570 h 2393235"/>
                <a:gd name="connsiteX9" fmla="*/ 2272633 w 2393235"/>
                <a:gd name="connsiteY9" fmla="*/ 1705771 h 2393235"/>
                <a:gd name="connsiteX10" fmla="*/ 2175565 w 2393235"/>
                <a:gd name="connsiteY10" fmla="*/ 1873898 h 2393235"/>
                <a:gd name="connsiteX11" fmla="*/ 1947209 w 2393235"/>
                <a:gd name="connsiteY11" fmla="*/ 1790776 h 2393235"/>
                <a:gd name="connsiteX12" fmla="*/ 1651411 w 2393235"/>
                <a:gd name="connsiteY12" fmla="*/ 2038980 h 2393235"/>
                <a:gd name="connsiteX13" fmla="*/ 1693616 w 2393235"/>
                <a:gd name="connsiteY13" fmla="*/ 2278302 h 2393235"/>
                <a:gd name="connsiteX14" fmla="*/ 1511188 w 2393235"/>
                <a:gd name="connsiteY14" fmla="*/ 2344700 h 2393235"/>
                <a:gd name="connsiteX15" fmla="*/ 1389686 w 2393235"/>
                <a:gd name="connsiteY15" fmla="*/ 2134240 h 2393235"/>
                <a:gd name="connsiteX16" fmla="*/ 1003549 w 2393235"/>
                <a:gd name="connsiteY16" fmla="*/ 2134240 h 2393235"/>
                <a:gd name="connsiteX17" fmla="*/ 882047 w 2393235"/>
                <a:gd name="connsiteY17" fmla="*/ 2344700 h 2393235"/>
                <a:gd name="connsiteX18" fmla="*/ 699619 w 2393235"/>
                <a:gd name="connsiteY18" fmla="*/ 2278302 h 2393235"/>
                <a:gd name="connsiteX19" fmla="*/ 741824 w 2393235"/>
                <a:gd name="connsiteY19" fmla="*/ 2038980 h 2393235"/>
                <a:gd name="connsiteX20" fmla="*/ 446026 w 2393235"/>
                <a:gd name="connsiteY20" fmla="*/ 1790776 h 2393235"/>
                <a:gd name="connsiteX21" fmla="*/ 217670 w 2393235"/>
                <a:gd name="connsiteY21" fmla="*/ 1873898 h 2393235"/>
                <a:gd name="connsiteX22" fmla="*/ 120602 w 2393235"/>
                <a:gd name="connsiteY22" fmla="*/ 1705771 h 2393235"/>
                <a:gd name="connsiteX23" fmla="*/ 306765 w 2393235"/>
                <a:gd name="connsiteY23" fmla="*/ 1549569 h 2393235"/>
                <a:gd name="connsiteX24" fmla="*/ 239713 w 2393235"/>
                <a:gd name="connsiteY24" fmla="*/ 1169298 h 2393235"/>
                <a:gd name="connsiteX25" fmla="*/ 11352 w 2393235"/>
                <a:gd name="connsiteY25" fmla="*/ 1086189 h 2393235"/>
                <a:gd name="connsiteX26" fmla="*/ 45064 w 2393235"/>
                <a:gd name="connsiteY26" fmla="*/ 895002 h 2393235"/>
                <a:gd name="connsiteX27" fmla="*/ 288078 w 2393235"/>
                <a:gd name="connsiteY27" fmla="*/ 895008 h 2393235"/>
                <a:gd name="connsiteX28" fmla="*/ 481146 w 2393235"/>
                <a:gd name="connsiteY28" fmla="*/ 560603 h 2393235"/>
                <a:gd name="connsiteX29" fmla="*/ 359634 w 2393235"/>
                <a:gd name="connsiteY29" fmla="*/ 350150 h 2393235"/>
                <a:gd name="connsiteX30" fmla="*/ 508351 w 2393235"/>
                <a:gd name="connsiteY30" fmla="*/ 225362 h 2393235"/>
                <a:gd name="connsiteX31" fmla="*/ 694507 w 2393235"/>
                <a:gd name="connsiteY31" fmla="*/ 381574 h 2393235"/>
                <a:gd name="connsiteX32" fmla="*/ 1057357 w 2393235"/>
                <a:gd name="connsiteY32" fmla="*/ 249507 h 2393235"/>
                <a:gd name="connsiteX33" fmla="*/ 1099549 w 2393235"/>
                <a:gd name="connsiteY33" fmla="*/ 10184 h 2393235"/>
                <a:gd name="connsiteX34" fmla="*/ 1293686 w 2393235"/>
                <a:gd name="connsiteY34" fmla="*/ 10184 h 2393235"/>
                <a:gd name="connsiteX35" fmla="*/ 1335878 w 2393235"/>
                <a:gd name="connsiteY35" fmla="*/ 249507 h 2393235"/>
                <a:gd name="connsiteX36" fmla="*/ 1698728 w 2393235"/>
                <a:gd name="connsiteY36" fmla="*/ 381574 h 239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93235" h="2393235">
                  <a:moveTo>
                    <a:pt x="1698728" y="381574"/>
                  </a:moveTo>
                  <a:lnTo>
                    <a:pt x="1884884" y="225362"/>
                  </a:lnTo>
                  <a:lnTo>
                    <a:pt x="2033601" y="350150"/>
                  </a:lnTo>
                  <a:lnTo>
                    <a:pt x="1912088" y="560604"/>
                  </a:lnTo>
                  <a:cubicBezTo>
                    <a:pt x="1998491" y="657801"/>
                    <a:pt x="2064183" y="771583"/>
                    <a:pt x="2105157" y="895008"/>
                  </a:cubicBezTo>
                  <a:lnTo>
                    <a:pt x="2348171" y="895002"/>
                  </a:lnTo>
                  <a:lnTo>
                    <a:pt x="2381883" y="1086189"/>
                  </a:lnTo>
                  <a:lnTo>
                    <a:pt x="2153522" y="1169299"/>
                  </a:lnTo>
                  <a:cubicBezTo>
                    <a:pt x="2157233" y="1299295"/>
                    <a:pt x="2134419" y="1428683"/>
                    <a:pt x="2086470" y="1549570"/>
                  </a:cubicBezTo>
                  <a:lnTo>
                    <a:pt x="2272633" y="1705771"/>
                  </a:lnTo>
                  <a:lnTo>
                    <a:pt x="2175565" y="1873898"/>
                  </a:lnTo>
                  <a:lnTo>
                    <a:pt x="1947209" y="1790776"/>
                  </a:lnTo>
                  <a:cubicBezTo>
                    <a:pt x="1866492" y="1892744"/>
                    <a:pt x="1765846" y="1977196"/>
                    <a:pt x="1651411" y="2038980"/>
                  </a:cubicBezTo>
                  <a:lnTo>
                    <a:pt x="1693616" y="2278302"/>
                  </a:lnTo>
                  <a:lnTo>
                    <a:pt x="1511188" y="2344700"/>
                  </a:lnTo>
                  <a:lnTo>
                    <a:pt x="1389686" y="2134240"/>
                  </a:lnTo>
                  <a:cubicBezTo>
                    <a:pt x="1262310" y="2160468"/>
                    <a:pt x="1130925" y="2160468"/>
                    <a:pt x="1003549" y="2134240"/>
                  </a:cubicBezTo>
                  <a:lnTo>
                    <a:pt x="882047" y="2344700"/>
                  </a:lnTo>
                  <a:lnTo>
                    <a:pt x="699619" y="2278302"/>
                  </a:lnTo>
                  <a:lnTo>
                    <a:pt x="741824" y="2038980"/>
                  </a:lnTo>
                  <a:cubicBezTo>
                    <a:pt x="627389" y="1977196"/>
                    <a:pt x="526742" y="1892744"/>
                    <a:pt x="446026" y="1790776"/>
                  </a:cubicBezTo>
                  <a:lnTo>
                    <a:pt x="217670" y="1873898"/>
                  </a:lnTo>
                  <a:lnTo>
                    <a:pt x="120602" y="1705771"/>
                  </a:lnTo>
                  <a:lnTo>
                    <a:pt x="306765" y="1549569"/>
                  </a:lnTo>
                  <a:cubicBezTo>
                    <a:pt x="258816" y="1428682"/>
                    <a:pt x="236002" y="1299294"/>
                    <a:pt x="239713" y="1169298"/>
                  </a:cubicBezTo>
                  <a:lnTo>
                    <a:pt x="11352" y="1086189"/>
                  </a:lnTo>
                  <a:lnTo>
                    <a:pt x="45064" y="895002"/>
                  </a:lnTo>
                  <a:lnTo>
                    <a:pt x="288078" y="895008"/>
                  </a:lnTo>
                  <a:cubicBezTo>
                    <a:pt x="329052" y="771583"/>
                    <a:pt x="394744" y="657800"/>
                    <a:pt x="481146" y="560603"/>
                  </a:cubicBezTo>
                  <a:lnTo>
                    <a:pt x="359634" y="350150"/>
                  </a:lnTo>
                  <a:lnTo>
                    <a:pt x="508351" y="225362"/>
                  </a:lnTo>
                  <a:lnTo>
                    <a:pt x="694507" y="381574"/>
                  </a:lnTo>
                  <a:cubicBezTo>
                    <a:pt x="805231" y="313362"/>
                    <a:pt x="928692" y="268426"/>
                    <a:pt x="1057357" y="249507"/>
                  </a:cubicBezTo>
                  <a:lnTo>
                    <a:pt x="1099549" y="10184"/>
                  </a:lnTo>
                  <a:lnTo>
                    <a:pt x="1293686" y="10184"/>
                  </a:lnTo>
                  <a:lnTo>
                    <a:pt x="1335878" y="249507"/>
                  </a:lnTo>
                  <a:cubicBezTo>
                    <a:pt x="1464543" y="268426"/>
                    <a:pt x="1588004" y="313362"/>
                    <a:pt x="1698728" y="381574"/>
                  </a:cubicBez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297" tIns="617754" rIns="538297" bIns="659609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5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76ED01-595B-A534-C8CF-C01DB6C97CF2}"/>
                </a:ext>
              </a:extLst>
            </p:cNvPr>
            <p:cNvSpPr/>
            <p:nvPr/>
          </p:nvSpPr>
          <p:spPr>
            <a:xfrm rot="5114309">
              <a:off x="4318300" y="3246484"/>
              <a:ext cx="1740535" cy="1740535"/>
            </a:xfrm>
            <a:custGeom>
              <a:avLst/>
              <a:gdLst>
                <a:gd name="connsiteX0" fmla="*/ 1302350 w 1740535"/>
                <a:gd name="connsiteY0" fmla="*/ 440833 h 1740535"/>
                <a:gd name="connsiteX1" fmla="*/ 1559138 w 1740535"/>
                <a:gd name="connsiteY1" fmla="*/ 363442 h 1740535"/>
                <a:gd name="connsiteX2" fmla="*/ 1653626 w 1740535"/>
                <a:gd name="connsiteY2" fmla="*/ 527101 h 1740535"/>
                <a:gd name="connsiteX3" fmla="*/ 1458210 w 1740535"/>
                <a:gd name="connsiteY3" fmla="*/ 710790 h 1740535"/>
                <a:gd name="connsiteX4" fmla="*/ 1458210 w 1740535"/>
                <a:gd name="connsiteY4" fmla="*/ 1029745 h 1740535"/>
                <a:gd name="connsiteX5" fmla="*/ 1653626 w 1740535"/>
                <a:gd name="connsiteY5" fmla="*/ 1213434 h 1740535"/>
                <a:gd name="connsiteX6" fmla="*/ 1559138 w 1740535"/>
                <a:gd name="connsiteY6" fmla="*/ 1377093 h 1740535"/>
                <a:gd name="connsiteX7" fmla="*/ 1302350 w 1740535"/>
                <a:gd name="connsiteY7" fmla="*/ 1299702 h 1740535"/>
                <a:gd name="connsiteX8" fmla="*/ 1026127 w 1740535"/>
                <a:gd name="connsiteY8" fmla="*/ 1459179 h 1740535"/>
                <a:gd name="connsiteX9" fmla="*/ 964756 w 1740535"/>
                <a:gd name="connsiteY9" fmla="*/ 1720259 h 1740535"/>
                <a:gd name="connsiteX10" fmla="*/ 775779 w 1740535"/>
                <a:gd name="connsiteY10" fmla="*/ 1720259 h 1740535"/>
                <a:gd name="connsiteX11" fmla="*/ 714408 w 1740535"/>
                <a:gd name="connsiteY11" fmla="*/ 1459179 h 1740535"/>
                <a:gd name="connsiteX12" fmla="*/ 438185 w 1740535"/>
                <a:gd name="connsiteY12" fmla="*/ 1299702 h 1740535"/>
                <a:gd name="connsiteX13" fmla="*/ 181397 w 1740535"/>
                <a:gd name="connsiteY13" fmla="*/ 1377093 h 1740535"/>
                <a:gd name="connsiteX14" fmla="*/ 86909 w 1740535"/>
                <a:gd name="connsiteY14" fmla="*/ 1213434 h 1740535"/>
                <a:gd name="connsiteX15" fmla="*/ 282325 w 1740535"/>
                <a:gd name="connsiteY15" fmla="*/ 1029745 h 1740535"/>
                <a:gd name="connsiteX16" fmla="*/ 282325 w 1740535"/>
                <a:gd name="connsiteY16" fmla="*/ 710790 h 1740535"/>
                <a:gd name="connsiteX17" fmla="*/ 86909 w 1740535"/>
                <a:gd name="connsiteY17" fmla="*/ 527101 h 1740535"/>
                <a:gd name="connsiteX18" fmla="*/ 181397 w 1740535"/>
                <a:gd name="connsiteY18" fmla="*/ 363442 h 1740535"/>
                <a:gd name="connsiteX19" fmla="*/ 438185 w 1740535"/>
                <a:gd name="connsiteY19" fmla="*/ 440833 h 1740535"/>
                <a:gd name="connsiteX20" fmla="*/ 714408 w 1740535"/>
                <a:gd name="connsiteY20" fmla="*/ 281356 h 1740535"/>
                <a:gd name="connsiteX21" fmla="*/ 775779 w 1740535"/>
                <a:gd name="connsiteY21" fmla="*/ 20276 h 1740535"/>
                <a:gd name="connsiteX22" fmla="*/ 964756 w 1740535"/>
                <a:gd name="connsiteY22" fmla="*/ 20276 h 1740535"/>
                <a:gd name="connsiteX23" fmla="*/ 1026127 w 1740535"/>
                <a:gd name="connsiteY23" fmla="*/ 281356 h 1740535"/>
                <a:gd name="connsiteX24" fmla="*/ 1302350 w 1740535"/>
                <a:gd name="connsiteY24" fmla="*/ 440833 h 174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40535" h="1740535">
                  <a:moveTo>
                    <a:pt x="1302350" y="440833"/>
                  </a:moveTo>
                  <a:lnTo>
                    <a:pt x="1559138" y="363442"/>
                  </a:lnTo>
                  <a:lnTo>
                    <a:pt x="1653626" y="527101"/>
                  </a:lnTo>
                  <a:lnTo>
                    <a:pt x="1458210" y="710790"/>
                  </a:lnTo>
                  <a:cubicBezTo>
                    <a:pt x="1486537" y="815221"/>
                    <a:pt x="1486537" y="925313"/>
                    <a:pt x="1458210" y="1029745"/>
                  </a:cubicBezTo>
                  <a:lnTo>
                    <a:pt x="1653626" y="1213434"/>
                  </a:lnTo>
                  <a:lnTo>
                    <a:pt x="1559138" y="1377093"/>
                  </a:lnTo>
                  <a:lnTo>
                    <a:pt x="1302350" y="1299702"/>
                  </a:lnTo>
                  <a:cubicBezTo>
                    <a:pt x="1226073" y="1376449"/>
                    <a:pt x="1130731" y="1431495"/>
                    <a:pt x="1026127" y="1459179"/>
                  </a:cubicBezTo>
                  <a:lnTo>
                    <a:pt x="964756" y="1720259"/>
                  </a:lnTo>
                  <a:lnTo>
                    <a:pt x="775779" y="1720259"/>
                  </a:lnTo>
                  <a:lnTo>
                    <a:pt x="714408" y="1459179"/>
                  </a:lnTo>
                  <a:cubicBezTo>
                    <a:pt x="609804" y="1431495"/>
                    <a:pt x="514462" y="1376449"/>
                    <a:pt x="438185" y="1299702"/>
                  </a:cubicBezTo>
                  <a:lnTo>
                    <a:pt x="181397" y="1377093"/>
                  </a:lnTo>
                  <a:lnTo>
                    <a:pt x="86909" y="1213434"/>
                  </a:lnTo>
                  <a:lnTo>
                    <a:pt x="282325" y="1029745"/>
                  </a:lnTo>
                  <a:cubicBezTo>
                    <a:pt x="253998" y="925314"/>
                    <a:pt x="253998" y="815222"/>
                    <a:pt x="282325" y="710790"/>
                  </a:cubicBezTo>
                  <a:lnTo>
                    <a:pt x="86909" y="527101"/>
                  </a:lnTo>
                  <a:lnTo>
                    <a:pt x="181397" y="363442"/>
                  </a:lnTo>
                  <a:lnTo>
                    <a:pt x="438185" y="440833"/>
                  </a:lnTo>
                  <a:cubicBezTo>
                    <a:pt x="514462" y="364086"/>
                    <a:pt x="609804" y="309040"/>
                    <a:pt x="714408" y="281356"/>
                  </a:cubicBezTo>
                  <a:lnTo>
                    <a:pt x="775779" y="20276"/>
                  </a:lnTo>
                  <a:lnTo>
                    <a:pt x="964756" y="20276"/>
                  </a:lnTo>
                  <a:lnTo>
                    <a:pt x="1026127" y="281356"/>
                  </a:lnTo>
                  <a:cubicBezTo>
                    <a:pt x="1130731" y="309040"/>
                    <a:pt x="1226073" y="364086"/>
                    <a:pt x="1302350" y="440833"/>
                  </a:cubicBez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 b="-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2475" tIns="475123" rIns="472475" bIns="475123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7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4B8F6E-826C-72EE-EF27-917D3F89F1B3}"/>
                </a:ext>
              </a:extLst>
            </p:cNvPr>
            <p:cNvSpPr/>
            <p:nvPr/>
          </p:nvSpPr>
          <p:spPr>
            <a:xfrm rot="5694961">
              <a:off x="5256578" y="1807941"/>
              <a:ext cx="2088643" cy="2088643"/>
            </a:xfrm>
            <a:custGeom>
              <a:avLst/>
              <a:gdLst>
                <a:gd name="connsiteX0" fmla="*/ 1276037 w 1705369"/>
                <a:gd name="connsiteY0" fmla="*/ 431927 h 1705369"/>
                <a:gd name="connsiteX1" fmla="*/ 1527637 w 1705369"/>
                <a:gd name="connsiteY1" fmla="*/ 356099 h 1705369"/>
                <a:gd name="connsiteX2" fmla="*/ 1620216 w 1705369"/>
                <a:gd name="connsiteY2" fmla="*/ 516451 h 1705369"/>
                <a:gd name="connsiteX3" fmla="*/ 1428748 w 1705369"/>
                <a:gd name="connsiteY3" fmla="*/ 696429 h 1705369"/>
                <a:gd name="connsiteX4" fmla="*/ 1428748 w 1705369"/>
                <a:gd name="connsiteY4" fmla="*/ 1008940 h 1705369"/>
                <a:gd name="connsiteX5" fmla="*/ 1620216 w 1705369"/>
                <a:gd name="connsiteY5" fmla="*/ 1188918 h 1705369"/>
                <a:gd name="connsiteX6" fmla="*/ 1527637 w 1705369"/>
                <a:gd name="connsiteY6" fmla="*/ 1349270 h 1705369"/>
                <a:gd name="connsiteX7" fmla="*/ 1276037 w 1705369"/>
                <a:gd name="connsiteY7" fmla="*/ 1273442 h 1705369"/>
                <a:gd name="connsiteX8" fmla="*/ 1005395 w 1705369"/>
                <a:gd name="connsiteY8" fmla="*/ 1429697 h 1705369"/>
                <a:gd name="connsiteX9" fmla="*/ 945264 w 1705369"/>
                <a:gd name="connsiteY9" fmla="*/ 1685503 h 1705369"/>
                <a:gd name="connsiteX10" fmla="*/ 760105 w 1705369"/>
                <a:gd name="connsiteY10" fmla="*/ 1685503 h 1705369"/>
                <a:gd name="connsiteX11" fmla="*/ 699974 w 1705369"/>
                <a:gd name="connsiteY11" fmla="*/ 1429698 h 1705369"/>
                <a:gd name="connsiteX12" fmla="*/ 429332 w 1705369"/>
                <a:gd name="connsiteY12" fmla="*/ 1273443 h 1705369"/>
                <a:gd name="connsiteX13" fmla="*/ 177732 w 1705369"/>
                <a:gd name="connsiteY13" fmla="*/ 1349270 h 1705369"/>
                <a:gd name="connsiteX14" fmla="*/ 85153 w 1705369"/>
                <a:gd name="connsiteY14" fmla="*/ 1188918 h 1705369"/>
                <a:gd name="connsiteX15" fmla="*/ 276621 w 1705369"/>
                <a:gd name="connsiteY15" fmla="*/ 1008940 h 1705369"/>
                <a:gd name="connsiteX16" fmla="*/ 276621 w 1705369"/>
                <a:gd name="connsiteY16" fmla="*/ 696429 h 1705369"/>
                <a:gd name="connsiteX17" fmla="*/ 85153 w 1705369"/>
                <a:gd name="connsiteY17" fmla="*/ 516451 h 1705369"/>
                <a:gd name="connsiteX18" fmla="*/ 177732 w 1705369"/>
                <a:gd name="connsiteY18" fmla="*/ 356099 h 1705369"/>
                <a:gd name="connsiteX19" fmla="*/ 429332 w 1705369"/>
                <a:gd name="connsiteY19" fmla="*/ 431927 h 1705369"/>
                <a:gd name="connsiteX20" fmla="*/ 699974 w 1705369"/>
                <a:gd name="connsiteY20" fmla="*/ 275672 h 1705369"/>
                <a:gd name="connsiteX21" fmla="*/ 760105 w 1705369"/>
                <a:gd name="connsiteY21" fmla="*/ 19866 h 1705369"/>
                <a:gd name="connsiteX22" fmla="*/ 945264 w 1705369"/>
                <a:gd name="connsiteY22" fmla="*/ 19866 h 1705369"/>
                <a:gd name="connsiteX23" fmla="*/ 1005395 w 1705369"/>
                <a:gd name="connsiteY23" fmla="*/ 275671 h 1705369"/>
                <a:gd name="connsiteX24" fmla="*/ 1276037 w 1705369"/>
                <a:gd name="connsiteY24" fmla="*/ 431926 h 1705369"/>
                <a:gd name="connsiteX25" fmla="*/ 1276037 w 1705369"/>
                <a:gd name="connsiteY25" fmla="*/ 431927 h 170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5369" h="1705369">
                  <a:moveTo>
                    <a:pt x="1097655" y="431379"/>
                  </a:moveTo>
                  <a:lnTo>
                    <a:pt x="1280062" y="318406"/>
                  </a:lnTo>
                  <a:lnTo>
                    <a:pt x="1386963" y="425307"/>
                  </a:lnTo>
                  <a:lnTo>
                    <a:pt x="1273991" y="607713"/>
                  </a:lnTo>
                  <a:cubicBezTo>
                    <a:pt x="1317503" y="682547"/>
                    <a:pt x="1340298" y="767619"/>
                    <a:pt x="1340032" y="854183"/>
                  </a:cubicBezTo>
                  <a:lnTo>
                    <a:pt x="1529072" y="955665"/>
                  </a:lnTo>
                  <a:lnTo>
                    <a:pt x="1489943" y="1101695"/>
                  </a:lnTo>
                  <a:lnTo>
                    <a:pt x="1275488" y="1095060"/>
                  </a:lnTo>
                  <a:cubicBezTo>
                    <a:pt x="1232437" y="1170160"/>
                    <a:pt x="1170160" y="1232437"/>
                    <a:pt x="1095060" y="1275488"/>
                  </a:cubicBezTo>
                  <a:lnTo>
                    <a:pt x="1101695" y="1489943"/>
                  </a:lnTo>
                  <a:lnTo>
                    <a:pt x="955665" y="1529072"/>
                  </a:lnTo>
                  <a:lnTo>
                    <a:pt x="854183" y="1340032"/>
                  </a:lnTo>
                  <a:cubicBezTo>
                    <a:pt x="767619" y="1340298"/>
                    <a:pt x="682547" y="1317503"/>
                    <a:pt x="607714" y="1273991"/>
                  </a:cubicBezTo>
                  <a:lnTo>
                    <a:pt x="425307" y="1386963"/>
                  </a:lnTo>
                  <a:lnTo>
                    <a:pt x="318406" y="1280062"/>
                  </a:lnTo>
                  <a:lnTo>
                    <a:pt x="431378" y="1097656"/>
                  </a:lnTo>
                  <a:cubicBezTo>
                    <a:pt x="387866" y="1022822"/>
                    <a:pt x="365071" y="937750"/>
                    <a:pt x="365337" y="851186"/>
                  </a:cubicBezTo>
                  <a:lnTo>
                    <a:pt x="176297" y="749704"/>
                  </a:lnTo>
                  <a:lnTo>
                    <a:pt x="215426" y="603674"/>
                  </a:lnTo>
                  <a:lnTo>
                    <a:pt x="429881" y="610309"/>
                  </a:lnTo>
                  <a:cubicBezTo>
                    <a:pt x="472932" y="535209"/>
                    <a:pt x="535209" y="472932"/>
                    <a:pt x="610309" y="429881"/>
                  </a:cubicBezTo>
                  <a:lnTo>
                    <a:pt x="603674" y="215426"/>
                  </a:lnTo>
                  <a:lnTo>
                    <a:pt x="749704" y="176297"/>
                  </a:lnTo>
                  <a:lnTo>
                    <a:pt x="851186" y="365337"/>
                  </a:lnTo>
                  <a:cubicBezTo>
                    <a:pt x="937750" y="365071"/>
                    <a:pt x="1022822" y="387866"/>
                    <a:pt x="1097655" y="431378"/>
                  </a:cubicBezTo>
                  <a:lnTo>
                    <a:pt x="1097655" y="431379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3774" tIns="603774" rIns="603775" bIns="603775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000" kern="12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5AC209-38B7-4099-0870-A2A7581DA4B4}"/>
              </a:ext>
            </a:extLst>
          </p:cNvPr>
          <p:cNvSpPr txBox="1"/>
          <p:nvPr/>
        </p:nvSpPr>
        <p:spPr>
          <a:xfrm>
            <a:off x="4772025" y="1063923"/>
            <a:ext cx="671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Tata </a:t>
            </a:r>
            <a:r>
              <a:rPr lang="en-US" dirty="0" err="1">
                <a:solidFill>
                  <a:schemeClr val="bg1"/>
                </a:solidFill>
              </a:rPr>
              <a:t>Elxsi</a:t>
            </a:r>
            <a:r>
              <a:rPr lang="en-US" dirty="0">
                <a:solidFill>
                  <a:schemeClr val="bg1"/>
                </a:solidFill>
              </a:rPr>
              <a:t> is forecast to grow earnings and revenue by 13.1% and 13.3% per annum respectively. EPS is expected to grow by 13% per annum. Return on equity is forecast to be 31.1% in 3 years.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3BDCBA8B-6E60-D300-A6AB-CFCACD32A7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857976"/>
              </p:ext>
            </p:extLst>
          </p:nvPr>
        </p:nvGraphicFramePr>
        <p:xfrm>
          <a:off x="4772025" y="2177303"/>
          <a:ext cx="7162800" cy="2194671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6394477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00148953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93137673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69143562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92342311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033932"/>
                    </a:ext>
                  </a:extLst>
                </a:gridCol>
              </a:tblGrid>
              <a:tr h="667943"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Earnings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Free Cash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Cash from 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Avg. No. Analysts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6723607"/>
                  </a:ext>
                </a:extLst>
              </a:tr>
              <a:tr h="381682">
                <a:tc>
                  <a:txBody>
                    <a:bodyPr/>
                    <a:lstStyle/>
                    <a:p>
                      <a:r>
                        <a:rPr lang="en-IN"/>
                        <a:t>31/3/2026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49,082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11,241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8,160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11,075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488347"/>
                  </a:ext>
                </a:extLst>
              </a:tr>
              <a:tr h="381682">
                <a:tc>
                  <a:txBody>
                    <a:bodyPr/>
                    <a:lstStyle/>
                    <a:p>
                      <a:r>
                        <a:rPr lang="en-IN"/>
                        <a:t>31/3/2025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42,652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9,808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7,450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9,563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168748"/>
                  </a:ext>
                </a:extLst>
              </a:tr>
              <a:tr h="381682">
                <a:tc>
                  <a:txBody>
                    <a:bodyPr/>
                    <a:lstStyle/>
                    <a:p>
                      <a:r>
                        <a:rPr lang="en-IN"/>
                        <a:t>31/3/2024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36,116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8,192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7,886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9,933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20201"/>
                  </a:ext>
                </a:extLst>
              </a:tr>
              <a:tr h="381682">
                <a:tc>
                  <a:txBody>
                    <a:bodyPr/>
                    <a:lstStyle/>
                    <a:p>
                      <a:r>
                        <a:rPr lang="en-IN"/>
                        <a:t>30/9/2023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33,941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7,851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5,766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6,401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40804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DEADB0C-2BB1-A047-79EB-F3AC780C8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613646"/>
              </p:ext>
            </p:extLst>
          </p:nvPr>
        </p:nvGraphicFramePr>
        <p:xfrm>
          <a:off x="4772023" y="4669649"/>
          <a:ext cx="7162800" cy="190162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432560">
                  <a:extLst>
                    <a:ext uri="{9D8B030D-6E8A-4147-A177-3AD203B41FA5}">
                      <a16:colId xmlns:a16="http://schemas.microsoft.com/office/drawing/2014/main" val="2724428434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123872570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3375029669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760122572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3193219682"/>
                    </a:ext>
                  </a:extLst>
                </a:gridCol>
              </a:tblGrid>
              <a:tr h="420516"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EPS 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EPS High 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EPS Low 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Avg. No. Analysts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112744"/>
                  </a:ext>
                </a:extLst>
              </a:tr>
              <a:tr h="420516">
                <a:tc>
                  <a:txBody>
                    <a:bodyPr/>
                    <a:lstStyle/>
                    <a:p>
                      <a:r>
                        <a:rPr lang="en-IN" dirty="0"/>
                        <a:t>31/3/2024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131.16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138.67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040721"/>
                  </a:ext>
                </a:extLst>
              </a:tr>
              <a:tr h="420516">
                <a:tc>
                  <a:txBody>
                    <a:bodyPr/>
                    <a:lstStyle/>
                    <a:p>
                      <a:r>
                        <a:rPr lang="en-IN"/>
                        <a:t>31/3/2025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157.04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169.31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139.3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994486"/>
                  </a:ext>
                </a:extLst>
              </a:tr>
              <a:tr h="420516">
                <a:tc>
                  <a:txBody>
                    <a:bodyPr/>
                    <a:lstStyle/>
                    <a:p>
                      <a:r>
                        <a:rPr lang="en-IN"/>
                        <a:t>31/3/2026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179.67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201.9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154.3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281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184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1190-D68E-1827-5176-1649E723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92392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 I N A N C I A L S  &amp;  R A T I O  A N A L Y S I S</a:t>
            </a: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59395A-FEA6-A8CB-EAAF-86CF46D9006B}"/>
              </a:ext>
            </a:extLst>
          </p:cNvPr>
          <p:cNvGrpSpPr/>
          <p:nvPr/>
        </p:nvGrpSpPr>
        <p:grpSpPr>
          <a:xfrm rot="16393263">
            <a:off x="-21957" y="2061844"/>
            <a:ext cx="4615323" cy="4718267"/>
            <a:chOff x="4318300" y="1843495"/>
            <a:chExt cx="4615323" cy="471826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DB43EE-8C65-911B-AADC-BC444B578FFF}"/>
                </a:ext>
              </a:extLst>
            </p:cNvPr>
            <p:cNvSpPr/>
            <p:nvPr/>
          </p:nvSpPr>
          <p:spPr>
            <a:xfrm rot="5206737">
              <a:off x="5784834" y="3412973"/>
              <a:ext cx="3160230" cy="3137348"/>
            </a:xfrm>
            <a:custGeom>
              <a:avLst/>
              <a:gdLst>
                <a:gd name="connsiteX0" fmla="*/ 1698728 w 2393235"/>
                <a:gd name="connsiteY0" fmla="*/ 381574 h 2393235"/>
                <a:gd name="connsiteX1" fmla="*/ 1884884 w 2393235"/>
                <a:gd name="connsiteY1" fmla="*/ 225362 h 2393235"/>
                <a:gd name="connsiteX2" fmla="*/ 2033601 w 2393235"/>
                <a:gd name="connsiteY2" fmla="*/ 350150 h 2393235"/>
                <a:gd name="connsiteX3" fmla="*/ 1912088 w 2393235"/>
                <a:gd name="connsiteY3" fmla="*/ 560604 h 2393235"/>
                <a:gd name="connsiteX4" fmla="*/ 2105157 w 2393235"/>
                <a:gd name="connsiteY4" fmla="*/ 895008 h 2393235"/>
                <a:gd name="connsiteX5" fmla="*/ 2348171 w 2393235"/>
                <a:gd name="connsiteY5" fmla="*/ 895002 h 2393235"/>
                <a:gd name="connsiteX6" fmla="*/ 2381883 w 2393235"/>
                <a:gd name="connsiteY6" fmla="*/ 1086189 h 2393235"/>
                <a:gd name="connsiteX7" fmla="*/ 2153522 w 2393235"/>
                <a:gd name="connsiteY7" fmla="*/ 1169299 h 2393235"/>
                <a:gd name="connsiteX8" fmla="*/ 2086470 w 2393235"/>
                <a:gd name="connsiteY8" fmla="*/ 1549570 h 2393235"/>
                <a:gd name="connsiteX9" fmla="*/ 2272633 w 2393235"/>
                <a:gd name="connsiteY9" fmla="*/ 1705771 h 2393235"/>
                <a:gd name="connsiteX10" fmla="*/ 2175565 w 2393235"/>
                <a:gd name="connsiteY10" fmla="*/ 1873898 h 2393235"/>
                <a:gd name="connsiteX11" fmla="*/ 1947209 w 2393235"/>
                <a:gd name="connsiteY11" fmla="*/ 1790776 h 2393235"/>
                <a:gd name="connsiteX12" fmla="*/ 1651411 w 2393235"/>
                <a:gd name="connsiteY12" fmla="*/ 2038980 h 2393235"/>
                <a:gd name="connsiteX13" fmla="*/ 1693616 w 2393235"/>
                <a:gd name="connsiteY13" fmla="*/ 2278302 h 2393235"/>
                <a:gd name="connsiteX14" fmla="*/ 1511188 w 2393235"/>
                <a:gd name="connsiteY14" fmla="*/ 2344700 h 2393235"/>
                <a:gd name="connsiteX15" fmla="*/ 1389686 w 2393235"/>
                <a:gd name="connsiteY15" fmla="*/ 2134240 h 2393235"/>
                <a:gd name="connsiteX16" fmla="*/ 1003549 w 2393235"/>
                <a:gd name="connsiteY16" fmla="*/ 2134240 h 2393235"/>
                <a:gd name="connsiteX17" fmla="*/ 882047 w 2393235"/>
                <a:gd name="connsiteY17" fmla="*/ 2344700 h 2393235"/>
                <a:gd name="connsiteX18" fmla="*/ 699619 w 2393235"/>
                <a:gd name="connsiteY18" fmla="*/ 2278302 h 2393235"/>
                <a:gd name="connsiteX19" fmla="*/ 741824 w 2393235"/>
                <a:gd name="connsiteY19" fmla="*/ 2038980 h 2393235"/>
                <a:gd name="connsiteX20" fmla="*/ 446026 w 2393235"/>
                <a:gd name="connsiteY20" fmla="*/ 1790776 h 2393235"/>
                <a:gd name="connsiteX21" fmla="*/ 217670 w 2393235"/>
                <a:gd name="connsiteY21" fmla="*/ 1873898 h 2393235"/>
                <a:gd name="connsiteX22" fmla="*/ 120602 w 2393235"/>
                <a:gd name="connsiteY22" fmla="*/ 1705771 h 2393235"/>
                <a:gd name="connsiteX23" fmla="*/ 306765 w 2393235"/>
                <a:gd name="connsiteY23" fmla="*/ 1549569 h 2393235"/>
                <a:gd name="connsiteX24" fmla="*/ 239713 w 2393235"/>
                <a:gd name="connsiteY24" fmla="*/ 1169298 h 2393235"/>
                <a:gd name="connsiteX25" fmla="*/ 11352 w 2393235"/>
                <a:gd name="connsiteY25" fmla="*/ 1086189 h 2393235"/>
                <a:gd name="connsiteX26" fmla="*/ 45064 w 2393235"/>
                <a:gd name="connsiteY26" fmla="*/ 895002 h 2393235"/>
                <a:gd name="connsiteX27" fmla="*/ 288078 w 2393235"/>
                <a:gd name="connsiteY27" fmla="*/ 895008 h 2393235"/>
                <a:gd name="connsiteX28" fmla="*/ 481146 w 2393235"/>
                <a:gd name="connsiteY28" fmla="*/ 560603 h 2393235"/>
                <a:gd name="connsiteX29" fmla="*/ 359634 w 2393235"/>
                <a:gd name="connsiteY29" fmla="*/ 350150 h 2393235"/>
                <a:gd name="connsiteX30" fmla="*/ 508351 w 2393235"/>
                <a:gd name="connsiteY30" fmla="*/ 225362 h 2393235"/>
                <a:gd name="connsiteX31" fmla="*/ 694507 w 2393235"/>
                <a:gd name="connsiteY31" fmla="*/ 381574 h 2393235"/>
                <a:gd name="connsiteX32" fmla="*/ 1057357 w 2393235"/>
                <a:gd name="connsiteY32" fmla="*/ 249507 h 2393235"/>
                <a:gd name="connsiteX33" fmla="*/ 1099549 w 2393235"/>
                <a:gd name="connsiteY33" fmla="*/ 10184 h 2393235"/>
                <a:gd name="connsiteX34" fmla="*/ 1293686 w 2393235"/>
                <a:gd name="connsiteY34" fmla="*/ 10184 h 2393235"/>
                <a:gd name="connsiteX35" fmla="*/ 1335878 w 2393235"/>
                <a:gd name="connsiteY35" fmla="*/ 249507 h 2393235"/>
                <a:gd name="connsiteX36" fmla="*/ 1698728 w 2393235"/>
                <a:gd name="connsiteY36" fmla="*/ 381574 h 239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93235" h="2393235">
                  <a:moveTo>
                    <a:pt x="1698728" y="381574"/>
                  </a:moveTo>
                  <a:lnTo>
                    <a:pt x="1884884" y="225362"/>
                  </a:lnTo>
                  <a:lnTo>
                    <a:pt x="2033601" y="350150"/>
                  </a:lnTo>
                  <a:lnTo>
                    <a:pt x="1912088" y="560604"/>
                  </a:lnTo>
                  <a:cubicBezTo>
                    <a:pt x="1998491" y="657801"/>
                    <a:pt x="2064183" y="771583"/>
                    <a:pt x="2105157" y="895008"/>
                  </a:cubicBezTo>
                  <a:lnTo>
                    <a:pt x="2348171" y="895002"/>
                  </a:lnTo>
                  <a:lnTo>
                    <a:pt x="2381883" y="1086189"/>
                  </a:lnTo>
                  <a:lnTo>
                    <a:pt x="2153522" y="1169299"/>
                  </a:lnTo>
                  <a:cubicBezTo>
                    <a:pt x="2157233" y="1299295"/>
                    <a:pt x="2134419" y="1428683"/>
                    <a:pt x="2086470" y="1549570"/>
                  </a:cubicBezTo>
                  <a:lnTo>
                    <a:pt x="2272633" y="1705771"/>
                  </a:lnTo>
                  <a:lnTo>
                    <a:pt x="2175565" y="1873898"/>
                  </a:lnTo>
                  <a:lnTo>
                    <a:pt x="1947209" y="1790776"/>
                  </a:lnTo>
                  <a:cubicBezTo>
                    <a:pt x="1866492" y="1892744"/>
                    <a:pt x="1765846" y="1977196"/>
                    <a:pt x="1651411" y="2038980"/>
                  </a:cubicBezTo>
                  <a:lnTo>
                    <a:pt x="1693616" y="2278302"/>
                  </a:lnTo>
                  <a:lnTo>
                    <a:pt x="1511188" y="2344700"/>
                  </a:lnTo>
                  <a:lnTo>
                    <a:pt x="1389686" y="2134240"/>
                  </a:lnTo>
                  <a:cubicBezTo>
                    <a:pt x="1262310" y="2160468"/>
                    <a:pt x="1130925" y="2160468"/>
                    <a:pt x="1003549" y="2134240"/>
                  </a:cubicBezTo>
                  <a:lnTo>
                    <a:pt x="882047" y="2344700"/>
                  </a:lnTo>
                  <a:lnTo>
                    <a:pt x="699619" y="2278302"/>
                  </a:lnTo>
                  <a:lnTo>
                    <a:pt x="741824" y="2038980"/>
                  </a:lnTo>
                  <a:cubicBezTo>
                    <a:pt x="627389" y="1977196"/>
                    <a:pt x="526742" y="1892744"/>
                    <a:pt x="446026" y="1790776"/>
                  </a:cubicBezTo>
                  <a:lnTo>
                    <a:pt x="217670" y="1873898"/>
                  </a:lnTo>
                  <a:lnTo>
                    <a:pt x="120602" y="1705771"/>
                  </a:lnTo>
                  <a:lnTo>
                    <a:pt x="306765" y="1549569"/>
                  </a:lnTo>
                  <a:cubicBezTo>
                    <a:pt x="258816" y="1428682"/>
                    <a:pt x="236002" y="1299294"/>
                    <a:pt x="239713" y="1169298"/>
                  </a:cubicBezTo>
                  <a:lnTo>
                    <a:pt x="11352" y="1086189"/>
                  </a:lnTo>
                  <a:lnTo>
                    <a:pt x="45064" y="895002"/>
                  </a:lnTo>
                  <a:lnTo>
                    <a:pt x="288078" y="895008"/>
                  </a:lnTo>
                  <a:cubicBezTo>
                    <a:pt x="329052" y="771583"/>
                    <a:pt x="394744" y="657800"/>
                    <a:pt x="481146" y="560603"/>
                  </a:cubicBezTo>
                  <a:lnTo>
                    <a:pt x="359634" y="350150"/>
                  </a:lnTo>
                  <a:lnTo>
                    <a:pt x="508351" y="225362"/>
                  </a:lnTo>
                  <a:lnTo>
                    <a:pt x="694507" y="381574"/>
                  </a:lnTo>
                  <a:cubicBezTo>
                    <a:pt x="805231" y="313362"/>
                    <a:pt x="928692" y="268426"/>
                    <a:pt x="1057357" y="249507"/>
                  </a:cubicBezTo>
                  <a:lnTo>
                    <a:pt x="1099549" y="10184"/>
                  </a:lnTo>
                  <a:lnTo>
                    <a:pt x="1293686" y="10184"/>
                  </a:lnTo>
                  <a:lnTo>
                    <a:pt x="1335878" y="249507"/>
                  </a:lnTo>
                  <a:cubicBezTo>
                    <a:pt x="1464543" y="268426"/>
                    <a:pt x="1588004" y="313362"/>
                    <a:pt x="1698728" y="381574"/>
                  </a:cubicBez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297" tIns="617754" rIns="538297" bIns="659609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5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122C93-1C3C-E34F-7A75-31CF415E5345}"/>
                </a:ext>
              </a:extLst>
            </p:cNvPr>
            <p:cNvSpPr/>
            <p:nvPr/>
          </p:nvSpPr>
          <p:spPr>
            <a:xfrm rot="5114309">
              <a:off x="4318300" y="3246484"/>
              <a:ext cx="1740535" cy="1740535"/>
            </a:xfrm>
            <a:custGeom>
              <a:avLst/>
              <a:gdLst>
                <a:gd name="connsiteX0" fmla="*/ 1302350 w 1740535"/>
                <a:gd name="connsiteY0" fmla="*/ 440833 h 1740535"/>
                <a:gd name="connsiteX1" fmla="*/ 1559138 w 1740535"/>
                <a:gd name="connsiteY1" fmla="*/ 363442 h 1740535"/>
                <a:gd name="connsiteX2" fmla="*/ 1653626 w 1740535"/>
                <a:gd name="connsiteY2" fmla="*/ 527101 h 1740535"/>
                <a:gd name="connsiteX3" fmla="*/ 1458210 w 1740535"/>
                <a:gd name="connsiteY3" fmla="*/ 710790 h 1740535"/>
                <a:gd name="connsiteX4" fmla="*/ 1458210 w 1740535"/>
                <a:gd name="connsiteY4" fmla="*/ 1029745 h 1740535"/>
                <a:gd name="connsiteX5" fmla="*/ 1653626 w 1740535"/>
                <a:gd name="connsiteY5" fmla="*/ 1213434 h 1740535"/>
                <a:gd name="connsiteX6" fmla="*/ 1559138 w 1740535"/>
                <a:gd name="connsiteY6" fmla="*/ 1377093 h 1740535"/>
                <a:gd name="connsiteX7" fmla="*/ 1302350 w 1740535"/>
                <a:gd name="connsiteY7" fmla="*/ 1299702 h 1740535"/>
                <a:gd name="connsiteX8" fmla="*/ 1026127 w 1740535"/>
                <a:gd name="connsiteY8" fmla="*/ 1459179 h 1740535"/>
                <a:gd name="connsiteX9" fmla="*/ 964756 w 1740535"/>
                <a:gd name="connsiteY9" fmla="*/ 1720259 h 1740535"/>
                <a:gd name="connsiteX10" fmla="*/ 775779 w 1740535"/>
                <a:gd name="connsiteY10" fmla="*/ 1720259 h 1740535"/>
                <a:gd name="connsiteX11" fmla="*/ 714408 w 1740535"/>
                <a:gd name="connsiteY11" fmla="*/ 1459179 h 1740535"/>
                <a:gd name="connsiteX12" fmla="*/ 438185 w 1740535"/>
                <a:gd name="connsiteY12" fmla="*/ 1299702 h 1740535"/>
                <a:gd name="connsiteX13" fmla="*/ 181397 w 1740535"/>
                <a:gd name="connsiteY13" fmla="*/ 1377093 h 1740535"/>
                <a:gd name="connsiteX14" fmla="*/ 86909 w 1740535"/>
                <a:gd name="connsiteY14" fmla="*/ 1213434 h 1740535"/>
                <a:gd name="connsiteX15" fmla="*/ 282325 w 1740535"/>
                <a:gd name="connsiteY15" fmla="*/ 1029745 h 1740535"/>
                <a:gd name="connsiteX16" fmla="*/ 282325 w 1740535"/>
                <a:gd name="connsiteY16" fmla="*/ 710790 h 1740535"/>
                <a:gd name="connsiteX17" fmla="*/ 86909 w 1740535"/>
                <a:gd name="connsiteY17" fmla="*/ 527101 h 1740535"/>
                <a:gd name="connsiteX18" fmla="*/ 181397 w 1740535"/>
                <a:gd name="connsiteY18" fmla="*/ 363442 h 1740535"/>
                <a:gd name="connsiteX19" fmla="*/ 438185 w 1740535"/>
                <a:gd name="connsiteY19" fmla="*/ 440833 h 1740535"/>
                <a:gd name="connsiteX20" fmla="*/ 714408 w 1740535"/>
                <a:gd name="connsiteY20" fmla="*/ 281356 h 1740535"/>
                <a:gd name="connsiteX21" fmla="*/ 775779 w 1740535"/>
                <a:gd name="connsiteY21" fmla="*/ 20276 h 1740535"/>
                <a:gd name="connsiteX22" fmla="*/ 964756 w 1740535"/>
                <a:gd name="connsiteY22" fmla="*/ 20276 h 1740535"/>
                <a:gd name="connsiteX23" fmla="*/ 1026127 w 1740535"/>
                <a:gd name="connsiteY23" fmla="*/ 281356 h 1740535"/>
                <a:gd name="connsiteX24" fmla="*/ 1302350 w 1740535"/>
                <a:gd name="connsiteY24" fmla="*/ 440833 h 174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40535" h="1740535">
                  <a:moveTo>
                    <a:pt x="1302350" y="440833"/>
                  </a:moveTo>
                  <a:lnTo>
                    <a:pt x="1559138" y="363442"/>
                  </a:lnTo>
                  <a:lnTo>
                    <a:pt x="1653626" y="527101"/>
                  </a:lnTo>
                  <a:lnTo>
                    <a:pt x="1458210" y="710790"/>
                  </a:lnTo>
                  <a:cubicBezTo>
                    <a:pt x="1486537" y="815221"/>
                    <a:pt x="1486537" y="925313"/>
                    <a:pt x="1458210" y="1029745"/>
                  </a:cubicBezTo>
                  <a:lnTo>
                    <a:pt x="1653626" y="1213434"/>
                  </a:lnTo>
                  <a:lnTo>
                    <a:pt x="1559138" y="1377093"/>
                  </a:lnTo>
                  <a:lnTo>
                    <a:pt x="1302350" y="1299702"/>
                  </a:lnTo>
                  <a:cubicBezTo>
                    <a:pt x="1226073" y="1376449"/>
                    <a:pt x="1130731" y="1431495"/>
                    <a:pt x="1026127" y="1459179"/>
                  </a:cubicBezTo>
                  <a:lnTo>
                    <a:pt x="964756" y="1720259"/>
                  </a:lnTo>
                  <a:lnTo>
                    <a:pt x="775779" y="1720259"/>
                  </a:lnTo>
                  <a:lnTo>
                    <a:pt x="714408" y="1459179"/>
                  </a:lnTo>
                  <a:cubicBezTo>
                    <a:pt x="609804" y="1431495"/>
                    <a:pt x="514462" y="1376449"/>
                    <a:pt x="438185" y="1299702"/>
                  </a:cubicBezTo>
                  <a:lnTo>
                    <a:pt x="181397" y="1377093"/>
                  </a:lnTo>
                  <a:lnTo>
                    <a:pt x="86909" y="1213434"/>
                  </a:lnTo>
                  <a:lnTo>
                    <a:pt x="282325" y="1029745"/>
                  </a:lnTo>
                  <a:cubicBezTo>
                    <a:pt x="253998" y="925314"/>
                    <a:pt x="253998" y="815222"/>
                    <a:pt x="282325" y="710790"/>
                  </a:cubicBezTo>
                  <a:lnTo>
                    <a:pt x="86909" y="527101"/>
                  </a:lnTo>
                  <a:lnTo>
                    <a:pt x="181397" y="363442"/>
                  </a:lnTo>
                  <a:lnTo>
                    <a:pt x="438185" y="440833"/>
                  </a:lnTo>
                  <a:cubicBezTo>
                    <a:pt x="514462" y="364086"/>
                    <a:pt x="609804" y="309040"/>
                    <a:pt x="714408" y="281356"/>
                  </a:cubicBezTo>
                  <a:lnTo>
                    <a:pt x="775779" y="20276"/>
                  </a:lnTo>
                  <a:lnTo>
                    <a:pt x="964756" y="20276"/>
                  </a:lnTo>
                  <a:lnTo>
                    <a:pt x="1026127" y="281356"/>
                  </a:lnTo>
                  <a:cubicBezTo>
                    <a:pt x="1130731" y="309040"/>
                    <a:pt x="1226073" y="364086"/>
                    <a:pt x="1302350" y="440833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2475" tIns="475123" rIns="472475" bIns="475123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7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6189C55-63E6-0A5C-F1D0-68D8BDEAA8EC}"/>
                </a:ext>
              </a:extLst>
            </p:cNvPr>
            <p:cNvSpPr/>
            <p:nvPr/>
          </p:nvSpPr>
          <p:spPr>
            <a:xfrm rot="5206737">
              <a:off x="5260941" y="1843495"/>
              <a:ext cx="2088643" cy="2088643"/>
            </a:xfrm>
            <a:custGeom>
              <a:avLst/>
              <a:gdLst>
                <a:gd name="connsiteX0" fmla="*/ 1276037 w 1705369"/>
                <a:gd name="connsiteY0" fmla="*/ 431927 h 1705369"/>
                <a:gd name="connsiteX1" fmla="*/ 1527637 w 1705369"/>
                <a:gd name="connsiteY1" fmla="*/ 356099 h 1705369"/>
                <a:gd name="connsiteX2" fmla="*/ 1620216 w 1705369"/>
                <a:gd name="connsiteY2" fmla="*/ 516451 h 1705369"/>
                <a:gd name="connsiteX3" fmla="*/ 1428748 w 1705369"/>
                <a:gd name="connsiteY3" fmla="*/ 696429 h 1705369"/>
                <a:gd name="connsiteX4" fmla="*/ 1428748 w 1705369"/>
                <a:gd name="connsiteY4" fmla="*/ 1008940 h 1705369"/>
                <a:gd name="connsiteX5" fmla="*/ 1620216 w 1705369"/>
                <a:gd name="connsiteY5" fmla="*/ 1188918 h 1705369"/>
                <a:gd name="connsiteX6" fmla="*/ 1527637 w 1705369"/>
                <a:gd name="connsiteY6" fmla="*/ 1349270 h 1705369"/>
                <a:gd name="connsiteX7" fmla="*/ 1276037 w 1705369"/>
                <a:gd name="connsiteY7" fmla="*/ 1273442 h 1705369"/>
                <a:gd name="connsiteX8" fmla="*/ 1005395 w 1705369"/>
                <a:gd name="connsiteY8" fmla="*/ 1429697 h 1705369"/>
                <a:gd name="connsiteX9" fmla="*/ 945264 w 1705369"/>
                <a:gd name="connsiteY9" fmla="*/ 1685503 h 1705369"/>
                <a:gd name="connsiteX10" fmla="*/ 760105 w 1705369"/>
                <a:gd name="connsiteY10" fmla="*/ 1685503 h 1705369"/>
                <a:gd name="connsiteX11" fmla="*/ 699974 w 1705369"/>
                <a:gd name="connsiteY11" fmla="*/ 1429698 h 1705369"/>
                <a:gd name="connsiteX12" fmla="*/ 429332 w 1705369"/>
                <a:gd name="connsiteY12" fmla="*/ 1273443 h 1705369"/>
                <a:gd name="connsiteX13" fmla="*/ 177732 w 1705369"/>
                <a:gd name="connsiteY13" fmla="*/ 1349270 h 1705369"/>
                <a:gd name="connsiteX14" fmla="*/ 85153 w 1705369"/>
                <a:gd name="connsiteY14" fmla="*/ 1188918 h 1705369"/>
                <a:gd name="connsiteX15" fmla="*/ 276621 w 1705369"/>
                <a:gd name="connsiteY15" fmla="*/ 1008940 h 1705369"/>
                <a:gd name="connsiteX16" fmla="*/ 276621 w 1705369"/>
                <a:gd name="connsiteY16" fmla="*/ 696429 h 1705369"/>
                <a:gd name="connsiteX17" fmla="*/ 85153 w 1705369"/>
                <a:gd name="connsiteY17" fmla="*/ 516451 h 1705369"/>
                <a:gd name="connsiteX18" fmla="*/ 177732 w 1705369"/>
                <a:gd name="connsiteY18" fmla="*/ 356099 h 1705369"/>
                <a:gd name="connsiteX19" fmla="*/ 429332 w 1705369"/>
                <a:gd name="connsiteY19" fmla="*/ 431927 h 1705369"/>
                <a:gd name="connsiteX20" fmla="*/ 699974 w 1705369"/>
                <a:gd name="connsiteY20" fmla="*/ 275672 h 1705369"/>
                <a:gd name="connsiteX21" fmla="*/ 760105 w 1705369"/>
                <a:gd name="connsiteY21" fmla="*/ 19866 h 1705369"/>
                <a:gd name="connsiteX22" fmla="*/ 945264 w 1705369"/>
                <a:gd name="connsiteY22" fmla="*/ 19866 h 1705369"/>
                <a:gd name="connsiteX23" fmla="*/ 1005395 w 1705369"/>
                <a:gd name="connsiteY23" fmla="*/ 275671 h 1705369"/>
                <a:gd name="connsiteX24" fmla="*/ 1276037 w 1705369"/>
                <a:gd name="connsiteY24" fmla="*/ 431926 h 1705369"/>
                <a:gd name="connsiteX25" fmla="*/ 1276037 w 1705369"/>
                <a:gd name="connsiteY25" fmla="*/ 431927 h 170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5369" h="1705369">
                  <a:moveTo>
                    <a:pt x="1097655" y="431379"/>
                  </a:moveTo>
                  <a:lnTo>
                    <a:pt x="1280062" y="318406"/>
                  </a:lnTo>
                  <a:lnTo>
                    <a:pt x="1386963" y="425307"/>
                  </a:lnTo>
                  <a:lnTo>
                    <a:pt x="1273991" y="607713"/>
                  </a:lnTo>
                  <a:cubicBezTo>
                    <a:pt x="1317503" y="682547"/>
                    <a:pt x="1340298" y="767619"/>
                    <a:pt x="1340032" y="854183"/>
                  </a:cubicBezTo>
                  <a:lnTo>
                    <a:pt x="1529072" y="955665"/>
                  </a:lnTo>
                  <a:lnTo>
                    <a:pt x="1489943" y="1101695"/>
                  </a:lnTo>
                  <a:lnTo>
                    <a:pt x="1275488" y="1095060"/>
                  </a:lnTo>
                  <a:cubicBezTo>
                    <a:pt x="1232437" y="1170160"/>
                    <a:pt x="1170160" y="1232437"/>
                    <a:pt x="1095060" y="1275488"/>
                  </a:cubicBezTo>
                  <a:lnTo>
                    <a:pt x="1101695" y="1489943"/>
                  </a:lnTo>
                  <a:lnTo>
                    <a:pt x="955665" y="1529072"/>
                  </a:lnTo>
                  <a:lnTo>
                    <a:pt x="854183" y="1340032"/>
                  </a:lnTo>
                  <a:cubicBezTo>
                    <a:pt x="767619" y="1340298"/>
                    <a:pt x="682547" y="1317503"/>
                    <a:pt x="607714" y="1273991"/>
                  </a:cubicBezTo>
                  <a:lnTo>
                    <a:pt x="425307" y="1386963"/>
                  </a:lnTo>
                  <a:lnTo>
                    <a:pt x="318406" y="1280062"/>
                  </a:lnTo>
                  <a:lnTo>
                    <a:pt x="431378" y="1097656"/>
                  </a:lnTo>
                  <a:cubicBezTo>
                    <a:pt x="387866" y="1022822"/>
                    <a:pt x="365071" y="937750"/>
                    <a:pt x="365337" y="851186"/>
                  </a:cubicBezTo>
                  <a:lnTo>
                    <a:pt x="176297" y="749704"/>
                  </a:lnTo>
                  <a:lnTo>
                    <a:pt x="215426" y="603674"/>
                  </a:lnTo>
                  <a:lnTo>
                    <a:pt x="429881" y="610309"/>
                  </a:lnTo>
                  <a:cubicBezTo>
                    <a:pt x="472932" y="535209"/>
                    <a:pt x="535209" y="472932"/>
                    <a:pt x="610309" y="429881"/>
                  </a:cubicBezTo>
                  <a:lnTo>
                    <a:pt x="603674" y="215426"/>
                  </a:lnTo>
                  <a:lnTo>
                    <a:pt x="749704" y="176297"/>
                  </a:lnTo>
                  <a:lnTo>
                    <a:pt x="851186" y="365337"/>
                  </a:lnTo>
                  <a:cubicBezTo>
                    <a:pt x="937750" y="365071"/>
                    <a:pt x="1022822" y="387866"/>
                    <a:pt x="1097655" y="431378"/>
                  </a:cubicBezTo>
                  <a:lnTo>
                    <a:pt x="1097655" y="431379"/>
                  </a:ln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 b="-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3774" tIns="603774" rIns="603775" bIns="603775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000" kern="1200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32AF08A-3403-4DA3-BFA0-0FC11731B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13" y="941628"/>
            <a:ext cx="6689814" cy="2681343"/>
          </a:xfrm>
          <a:prstGeom prst="roundRect">
            <a:avLst>
              <a:gd name="adj" fmla="val 859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50112CB4-8084-924B-AF93-EB53BF8384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705786"/>
              </p:ext>
            </p:extLst>
          </p:nvPr>
        </p:nvGraphicFramePr>
        <p:xfrm>
          <a:off x="6753225" y="3622971"/>
          <a:ext cx="4591049" cy="3435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272164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0CCA-27CC-2388-888A-54C06208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924" y="161926"/>
            <a:ext cx="6619875" cy="99059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               P / E   V A L U A T I O N</a:t>
            </a: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CDE8CB-9EC9-85CE-C524-5D1A10DE7D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834833"/>
              </p:ext>
            </p:extLst>
          </p:nvPr>
        </p:nvGraphicFramePr>
        <p:xfrm>
          <a:off x="5629275" y="1495425"/>
          <a:ext cx="1590675" cy="3904787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590675">
                  <a:extLst>
                    <a:ext uri="{9D8B030D-6E8A-4147-A177-3AD203B41FA5}">
                      <a16:colId xmlns:a16="http://schemas.microsoft.com/office/drawing/2014/main" val="4136213428"/>
                    </a:ext>
                  </a:extLst>
                </a:gridCol>
              </a:tblGrid>
              <a:tr h="230825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1526026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Narration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9504877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  <a:latin typeface="Arial Rounded MT Bold" panose="020F0704030504030204" pitchFamily="34" charset="0"/>
                        </a:rPr>
                        <a:t>Income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7558016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Sales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73583294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Expenses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2875536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Operating Profit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0602580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  <a:latin typeface="Arial Rounded MT Bold" panose="020F0704030504030204" pitchFamily="34" charset="0"/>
                        </a:rPr>
                        <a:t>Other Income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5250735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  <a:latin typeface="Arial Rounded MT Bold" panose="020F0704030504030204" pitchFamily="34" charset="0"/>
                        </a:rPr>
                        <a:t>Revenue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28248763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  <a:latin typeface="Arial Rounded MT Bold" panose="020F0704030504030204" pitchFamily="34" charset="0"/>
                        </a:rPr>
                        <a:t>Expenses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6716614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  <a:latin typeface="Arial Rounded MT Bold" panose="020F0704030504030204" pitchFamily="34" charset="0"/>
                        </a:rPr>
                        <a:t>Depreciation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45746712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  <a:latin typeface="Arial Rounded MT Bold" panose="020F0704030504030204" pitchFamily="34" charset="0"/>
                        </a:rPr>
                        <a:t>Interest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6988397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Total Expenses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852720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Profit before tax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0410001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  <a:latin typeface="Arial Rounded MT Bold" panose="020F0704030504030204" pitchFamily="34" charset="0"/>
                        </a:rPr>
                        <a:t>Tax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2873732"/>
                  </a:ext>
                </a:extLst>
              </a:tr>
              <a:tr h="22120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  <a:latin typeface="Arial Rounded MT Bold" panose="020F0704030504030204" pitchFamily="34" charset="0"/>
                        </a:rPr>
                        <a:t>Net profit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1092418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EPS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26902879"/>
                  </a:ext>
                </a:extLst>
              </a:tr>
              <a:tr h="22120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 Price to earnings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634081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50235-1B39-6B19-1738-99772282D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761408"/>
              </p:ext>
            </p:extLst>
          </p:nvPr>
        </p:nvGraphicFramePr>
        <p:xfrm>
          <a:off x="8710612" y="1495425"/>
          <a:ext cx="3214686" cy="3904781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184962">
                  <a:extLst>
                    <a:ext uri="{9D8B030D-6E8A-4147-A177-3AD203B41FA5}">
                      <a16:colId xmlns:a16="http://schemas.microsoft.com/office/drawing/2014/main" val="1644042408"/>
                    </a:ext>
                  </a:extLst>
                </a:gridCol>
                <a:gridCol w="1174884">
                  <a:extLst>
                    <a:ext uri="{9D8B030D-6E8A-4147-A177-3AD203B41FA5}">
                      <a16:colId xmlns:a16="http://schemas.microsoft.com/office/drawing/2014/main" val="662428393"/>
                    </a:ext>
                  </a:extLst>
                </a:gridCol>
                <a:gridCol w="854840">
                  <a:extLst>
                    <a:ext uri="{9D8B030D-6E8A-4147-A177-3AD203B41FA5}">
                      <a16:colId xmlns:a16="http://schemas.microsoft.com/office/drawing/2014/main" val="277688264"/>
                    </a:ext>
                  </a:extLst>
                </a:gridCol>
              </a:tblGrid>
              <a:tr h="22969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FORECAST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946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MARCH '24</a:t>
                      </a:r>
                      <a:endParaRPr lang="en-IN" sz="1100" b="1" i="0" u="none" strike="noStrike">
                        <a:solidFill>
                          <a:srgbClr val="FFFFFF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MARCH '25</a:t>
                      </a:r>
                      <a:endParaRPr lang="en-IN" sz="1100" b="1" i="0" u="none" strike="noStrike">
                        <a:solidFill>
                          <a:srgbClr val="FFFFFF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MARCH '26</a:t>
                      </a:r>
                      <a:endParaRPr lang="en-IN" sz="1100" b="1" i="0" u="none" strike="noStrike">
                        <a:solidFill>
                          <a:srgbClr val="FFFFFF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70456329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25895932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3,773.66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4,528.40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5,434.08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2577765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2,754.77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3,305.73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3,966.88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06780910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1,018.89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1,222.67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1,467.20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38153661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  <a:latin typeface="Arial Rounded MT Bold" panose="020F0704030504030204" pitchFamily="34" charset="0"/>
                        </a:rPr>
                        <a:t>         75.47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  90.57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108.68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7622637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1,094.36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  <a:latin typeface="Arial Rounded MT Bold" panose="020F0704030504030204" pitchFamily="34" charset="0"/>
                        </a:rPr>
                        <a:t>    1,313.24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1,575.88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3503148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50059943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 75.47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  90.57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108.68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8540213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 13.96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  16.76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  20.11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9440527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 89.44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107.32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128.79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5048232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1,004.93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1,205.91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1,447.09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2566849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251.23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301.48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361.77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0898083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753.70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904.43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1,085.32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4244669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  <a:latin typeface="Arial Rounded MT Bold" panose="020F0704030504030204" pitchFamily="34" charset="0"/>
                        </a:rPr>
                        <a:t>       121.03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145.23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  <a:latin typeface="Arial Rounded MT Bold" panose="020F0704030504030204" pitchFamily="34" charset="0"/>
                        </a:rPr>
                        <a:t>        174.28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51329611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 69.13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          57.61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  <a:latin typeface="Arial Rounded MT Bold" panose="020F0704030504030204" pitchFamily="34" charset="0"/>
                        </a:rPr>
                        <a:t>          48.00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74169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B2E248A-F66C-4CD7-9317-CF23DF924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504182"/>
              </p:ext>
            </p:extLst>
          </p:nvPr>
        </p:nvGraphicFramePr>
        <p:xfrm>
          <a:off x="7219950" y="1495425"/>
          <a:ext cx="1490662" cy="3904781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614571">
                  <a:extLst>
                    <a:ext uri="{9D8B030D-6E8A-4147-A177-3AD203B41FA5}">
                      <a16:colId xmlns:a16="http://schemas.microsoft.com/office/drawing/2014/main" val="240504318"/>
                    </a:ext>
                  </a:extLst>
                </a:gridCol>
                <a:gridCol w="876091">
                  <a:extLst>
                    <a:ext uri="{9D8B030D-6E8A-4147-A177-3AD203B41FA5}">
                      <a16:colId xmlns:a16="http://schemas.microsoft.com/office/drawing/2014/main" val="648052599"/>
                    </a:ext>
                  </a:extLst>
                </a:gridCol>
              </a:tblGrid>
              <a:tr h="229693">
                <a:tc>
                  <a:txBody>
                    <a:bodyPr/>
                    <a:lstStyle/>
                    <a:p>
                      <a:pPr algn="r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5949556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r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4566263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  <a:latin typeface="Arial Rounded MT Bold" panose="020F0704030504030204" pitchFamily="34" charset="0"/>
                        </a:rPr>
                        <a:t>19.21%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20%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6754692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72.08%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73%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7086547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27.92%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27%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6399962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2.49%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2%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3811648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30.41%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8635271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7309775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2.49%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2%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33428324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0.37%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0.37%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15959955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8619772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  <a:latin typeface="Arial Rounded MT Bold" panose="020F0704030504030204" pitchFamily="34" charset="0"/>
                        </a:rPr>
                        <a:t>27.41%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45889323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25%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8362036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  <a:latin typeface="Arial Rounded MT Bold" panose="020F0704030504030204" pitchFamily="34" charset="0"/>
                        </a:rPr>
                        <a:t>20.58%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  <a:latin typeface="Arial Rounded MT Bold" panose="020F0704030504030204" pitchFamily="34" charset="0"/>
                        </a:rPr>
                        <a:t>19.97%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69375793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2478003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4295982"/>
                  </a:ext>
                </a:extLst>
              </a:tr>
              <a:tr h="229693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127593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FFF8A00-7FDC-1FAD-FE53-85ACBF6A9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49009"/>
              </p:ext>
            </p:extLst>
          </p:nvPr>
        </p:nvGraphicFramePr>
        <p:xfrm>
          <a:off x="5629274" y="5629274"/>
          <a:ext cx="6296023" cy="11049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4666789">
                  <a:extLst>
                    <a:ext uri="{9D8B030D-6E8A-4147-A177-3AD203B41FA5}">
                      <a16:colId xmlns:a16="http://schemas.microsoft.com/office/drawing/2014/main" val="729855141"/>
                    </a:ext>
                  </a:extLst>
                </a:gridCol>
                <a:gridCol w="1629234">
                  <a:extLst>
                    <a:ext uri="{9D8B030D-6E8A-4147-A177-3AD203B41FA5}">
                      <a16:colId xmlns:a16="http://schemas.microsoft.com/office/drawing/2014/main" val="549809310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</a:rPr>
                        <a:t>No. of outstanding shares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6.22758786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6970916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</a:rPr>
                        <a:t>Average Price to Earnings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 46.19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477733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</a:rPr>
                        <a:t>EPS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121.03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8921579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</a:rPr>
                        <a:t>Intrinsic Value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 5,589.55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667223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</a:rPr>
                        <a:t>Current Market Price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  <a:latin typeface="Arial Rounded MT Bold" panose="020F0704030504030204" pitchFamily="34" charset="0"/>
                        </a:rPr>
                        <a:t>8366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77185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53DD054-E16E-333D-308A-C900EE1CAEA5}"/>
              </a:ext>
            </a:extLst>
          </p:cNvPr>
          <p:cNvSpPr txBox="1"/>
          <p:nvPr/>
        </p:nvSpPr>
        <p:spPr>
          <a:xfrm>
            <a:off x="5746376" y="1123920"/>
            <a:ext cx="6178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COMMON SIZE STATEMENT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11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741</Words>
  <Application>Microsoft Office PowerPoint</Application>
  <PresentationFormat>Widescreen</PresentationFormat>
  <Paragraphs>303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Agency FB</vt:lpstr>
      <vt:lpstr>Arial</vt:lpstr>
      <vt:lpstr>Arial Rounded MT Bold</vt:lpstr>
      <vt:lpstr>Bahnschrift SemiBold Condensed</vt:lpstr>
      <vt:lpstr>Bahnschrift SemiBold SemiConden</vt:lpstr>
      <vt:lpstr>Calibri</vt:lpstr>
      <vt:lpstr>Calibri Light</vt:lpstr>
      <vt:lpstr>Office Theme</vt:lpstr>
      <vt:lpstr>F U N D A M E N T A L    A N A L Y S I S T A T A    E L X S I</vt:lpstr>
      <vt:lpstr>M A C R O   E C O N O M I C   F A C T O R S</vt:lpstr>
      <vt:lpstr>I N D U S T R Y   A N A L Y S I S</vt:lpstr>
      <vt:lpstr>PowerPoint Presentation</vt:lpstr>
      <vt:lpstr>F U N D A M E N T A L   A N A L Y S I S</vt:lpstr>
      <vt:lpstr>S W O T   A N A L Y S I S</vt:lpstr>
      <vt:lpstr>F U T U R E   P R O S P E C T S</vt:lpstr>
      <vt:lpstr>F I N A N C I A L S  &amp;  R A T I O  A N A L Y S I S</vt:lpstr>
      <vt:lpstr>                 P / E   V A L U A T I O N</vt:lpstr>
      <vt:lpstr>F I N A L   V E R D I C 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 U N D A M E N T A L    A N A L Y S I S T A T A    E L X S I</dc:title>
  <dc:creator>Alan Eldhose</dc:creator>
  <cp:lastModifiedBy>Alan Eldhose</cp:lastModifiedBy>
  <cp:revision>4</cp:revision>
  <dcterms:created xsi:type="dcterms:W3CDTF">2023-12-13T17:44:32Z</dcterms:created>
  <dcterms:modified xsi:type="dcterms:W3CDTF">2025-07-07T14:55:00Z</dcterms:modified>
</cp:coreProperties>
</file>